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Lst>
  <p:sldSz cy="6858000" cx="12192000"/>
  <p:notesSz cx="6858000" cy="9144000"/>
  <p:embeddedFontLst>
    <p:embeddedFont>
      <p:font typeface="Teko"/>
      <p:regular r:id="rId105"/>
      <p:bold r:id="rId106"/>
    </p:embeddedFont>
    <p:embeddedFont>
      <p:font typeface="Inter"/>
      <p:regular r:id="rId107"/>
      <p:bold r:id="rId108"/>
    </p:embeddedFont>
    <p:embeddedFont>
      <p:font typeface="Baumans"/>
      <p:regular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0" roundtripDataSignature="AMtx7mhH7orWwEElQCcWYT80J/FHvsCN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Inter-regular.fntdata"/><Relationship Id="rId106" Type="http://schemas.openxmlformats.org/officeDocument/2006/relationships/font" Target="fonts/Teko-bold.fntdata"/><Relationship Id="rId105" Type="http://schemas.openxmlformats.org/officeDocument/2006/relationships/font" Target="fonts/Teko-regular.fntdata"/><Relationship Id="rId104" Type="http://schemas.openxmlformats.org/officeDocument/2006/relationships/slide" Target="slides/slide100.xml"/><Relationship Id="rId109" Type="http://schemas.openxmlformats.org/officeDocument/2006/relationships/font" Target="fonts/Baumans-regular.fntdata"/><Relationship Id="rId108" Type="http://schemas.openxmlformats.org/officeDocument/2006/relationships/font" Target="fonts/Inter-bold.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10" Type="http://customschemas.google.com/relationships/presentationmetadata" Target="meta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 name="Shape 22"/>
        <p:cNvGrpSpPr/>
        <p:nvPr/>
      </p:nvGrpSpPr>
      <p:grpSpPr>
        <a:xfrm>
          <a:off x="0" y="0"/>
          <a:ext cx="0" cy="0"/>
          <a:chOff x="0" y="0"/>
          <a:chExt cx="0" cy="0"/>
        </a:xfrm>
      </p:grpSpPr>
      <p:sp>
        <p:nvSpPr>
          <p:cNvPr id="23" name="Google Shape;23;p10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0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111"/>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1"/>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3" name="Google Shape;93;p1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112"/>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12"/>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9" name="Google Shape;99;p112"/>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0" name="Google Shape;100;p1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12"/>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04" name="Google Shape;104;p112"/>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113"/>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13"/>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8" name="Google Shape;108;p1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114"/>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14"/>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4" name="Google Shape;114;p114"/>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5" name="Google Shape;115;p1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114"/>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
        <p:nvSpPr>
          <p:cNvPr id="119" name="Google Shape;119;p114"/>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115"/>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15"/>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3" name="Google Shape;123;p115"/>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4" name="Google Shape;124;p1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1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16"/>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0" name="Google Shape;130;p1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17"/>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17"/>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6" name="Google Shape;136;p1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03"/>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03"/>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9" name="Google Shape;29;p10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2" name="Shape 32"/>
        <p:cNvGrpSpPr/>
        <p:nvPr/>
      </p:nvGrpSpPr>
      <p:grpSpPr>
        <a:xfrm>
          <a:off x="0" y="0"/>
          <a:ext cx="0" cy="0"/>
          <a:chOff x="0" y="0"/>
          <a:chExt cx="0" cy="0"/>
        </a:xfrm>
      </p:grpSpPr>
      <p:grpSp>
        <p:nvGrpSpPr>
          <p:cNvPr id="33" name="Google Shape;33;p104"/>
          <p:cNvGrpSpPr/>
          <p:nvPr/>
        </p:nvGrpSpPr>
        <p:grpSpPr>
          <a:xfrm>
            <a:off x="0" y="-8467"/>
            <a:ext cx="12192000" cy="6866467"/>
            <a:chOff x="0" y="-8467"/>
            <a:chExt cx="12192000" cy="6866467"/>
          </a:xfrm>
        </p:grpSpPr>
        <p:cxnSp>
          <p:nvCxnSpPr>
            <p:cNvPr id="34" name="Google Shape;34;p104"/>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a:effectLst>
              <a:outerShdw blurRad="63500" rotWithShape="0" algn="t" dir="14700000" dist="25400">
                <a:srgbClr val="000000">
                  <a:alpha val="49803"/>
                </a:srgbClr>
              </a:outerShdw>
            </a:effectLst>
          </p:spPr>
        </p:cxnSp>
        <p:cxnSp>
          <p:nvCxnSpPr>
            <p:cNvPr id="35" name="Google Shape;35;p104"/>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a:effectLst>
              <a:outerShdw blurRad="63500" rotWithShape="0" algn="t" dir="14700000" dist="25400">
                <a:srgbClr val="000000">
                  <a:alpha val="49803"/>
                </a:srgbClr>
              </a:outerShdw>
            </a:effectLst>
          </p:spPr>
        </p:cxnSp>
        <p:sp>
          <p:nvSpPr>
            <p:cNvPr id="36" name="Google Shape;36;p104"/>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7" name="Google Shape;37;p104"/>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8" name="Google Shape;38;p104"/>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04"/>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0" name="Google Shape;40;p104"/>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1" name="Google Shape;41;p104"/>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2" name="Google Shape;42;p104"/>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04"/>
            <p:cNvSpPr/>
            <p:nvPr/>
          </p:nvSpPr>
          <p:spPr>
            <a:xfrm rot="10800000">
              <a:off x="0" y="0"/>
              <a:ext cx="842596" cy="5666154"/>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104"/>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04"/>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46" name="Google Shape;46;p10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105"/>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05"/>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2" name="Google Shape;52;p10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0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0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10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6"/>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8" name="Google Shape;58;p106"/>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10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0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10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7"/>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5" name="Google Shape;65;p107"/>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6" name="Google Shape;66;p107"/>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7" name="Google Shape;67;p107"/>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8" name="Google Shape;68;p10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109"/>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9"/>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9" name="Google Shape;79;p109"/>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0" name="Google Shape;80;p10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110"/>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0"/>
          <p:cNvSpPr/>
          <p:nvPr>
            <p:ph idx="2" type="pic"/>
          </p:nvPr>
        </p:nvSpPr>
        <p:spPr>
          <a:xfrm>
            <a:off x="677334" y="609600"/>
            <a:ext cx="8596668" cy="3845718"/>
          </a:xfrm>
          <a:prstGeom prst="rect">
            <a:avLst/>
          </a:prstGeom>
          <a:noFill/>
          <a:ln>
            <a:noFill/>
          </a:ln>
        </p:spPr>
      </p:sp>
      <p:sp>
        <p:nvSpPr>
          <p:cNvPr id="86" name="Google Shape;86;p110"/>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7" name="Google Shape;87;p1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01"/>
          <p:cNvGrpSpPr/>
          <p:nvPr/>
        </p:nvGrpSpPr>
        <p:grpSpPr>
          <a:xfrm>
            <a:off x="0" y="-8467"/>
            <a:ext cx="12192000" cy="6866467"/>
            <a:chOff x="0" y="-8467"/>
            <a:chExt cx="12192000" cy="6866467"/>
          </a:xfrm>
        </p:grpSpPr>
        <p:cxnSp>
          <p:nvCxnSpPr>
            <p:cNvPr id="7" name="Google Shape;7;p10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a:effectLst>
              <a:outerShdw blurRad="63500" rotWithShape="0" algn="t" dir="14700000" dist="25400">
                <a:srgbClr val="000000">
                  <a:alpha val="49803"/>
                </a:srgbClr>
              </a:outerShdw>
            </a:effectLst>
          </p:spPr>
        </p:cxnSp>
        <p:cxnSp>
          <p:nvCxnSpPr>
            <p:cNvPr id="8" name="Google Shape;8;p101"/>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a:effectLst>
              <a:outerShdw blurRad="63500" rotWithShape="0" algn="t" dir="14700000" dist="25400">
                <a:srgbClr val="000000">
                  <a:alpha val="49803"/>
                </a:srgbClr>
              </a:outerShdw>
            </a:effectLst>
          </p:spPr>
        </p:cxnSp>
        <p:sp>
          <p:nvSpPr>
            <p:cNvPr id="9" name="Google Shape;9;p10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0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01"/>
            <p:cNvSpPr/>
            <p:nvPr/>
          </p:nvSpPr>
          <p:spPr>
            <a:xfrm>
              <a:off x="8932333" y="3048000"/>
              <a:ext cx="3259667"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0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0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0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01"/>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01"/>
            <p:cNvSpPr/>
            <p:nvPr/>
          </p:nvSpPr>
          <p:spPr>
            <a:xfrm>
              <a:off x="0" y="4013200"/>
              <a:ext cx="448733" cy="28448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10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10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0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0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0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3.jpg"/><Relationship Id="rId5"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image" Target="../media/image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0.pn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8.png"/><Relationship Id="rId4" Type="http://schemas.openxmlformats.org/officeDocument/2006/relationships/image" Target="../media/image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4.png"/><Relationship Id="rId4" Type="http://schemas.openxmlformats.org/officeDocument/2006/relationships/image" Target="../media/image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1.png"/><Relationship Id="rId4" Type="http://schemas.openxmlformats.org/officeDocument/2006/relationships/image" Target="../media/image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6.pn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4.png"/><Relationship Id="rId4" Type="http://schemas.openxmlformats.org/officeDocument/2006/relationships/image" Target="../media/image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5.png"/><Relationship Id="rId4" Type="http://schemas.openxmlformats.org/officeDocument/2006/relationships/image" Target="../media/image55.png"/><Relationship Id="rId5" Type="http://schemas.openxmlformats.org/officeDocument/2006/relationships/image" Target="../media/image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7.png"/><Relationship Id="rId4" Type="http://schemas.openxmlformats.org/officeDocument/2006/relationships/image" Target="../media/image61.png"/><Relationship Id="rId5" Type="http://schemas.openxmlformats.org/officeDocument/2006/relationships/image" Target="../media/image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0.png"/><Relationship Id="rId4" Type="http://schemas.openxmlformats.org/officeDocument/2006/relationships/image" Target="../media/image58.png"/><Relationship Id="rId5" Type="http://schemas.openxmlformats.org/officeDocument/2006/relationships/image" Target="../media/image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7.png"/><Relationship Id="rId4" Type="http://schemas.openxmlformats.org/officeDocument/2006/relationships/image" Target="../media/image65.png"/><Relationship Id="rId5" Type="http://schemas.openxmlformats.org/officeDocument/2006/relationships/image" Target="../media/image3.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2.png"/><Relationship Id="rId4"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4.png"/><Relationship Id="rId4" Type="http://schemas.openxmlformats.org/officeDocument/2006/relationships/image" Target="../media/image59.png"/><Relationship Id="rId5" Type="http://schemas.openxmlformats.org/officeDocument/2006/relationships/image" Target="../media/image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8.png"/><Relationship Id="rId4" Type="http://schemas.openxmlformats.org/officeDocument/2006/relationships/image" Target="../media/image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7.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3.png"/><Relationship Id="rId4" Type="http://schemas.openxmlformats.org/officeDocument/2006/relationships/image" Target="../media/image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2.png"/><Relationship Id="rId4" Type="http://schemas.openxmlformats.org/officeDocument/2006/relationships/image" Target="../media/image70.png"/><Relationship Id="rId5" Type="http://schemas.openxmlformats.org/officeDocument/2006/relationships/image" Target="../media/image3.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4.png"/><Relationship Id="rId4" Type="http://schemas.openxmlformats.org/officeDocument/2006/relationships/image" Target="../media/image74.png"/><Relationship Id="rId5" Type="http://schemas.openxmlformats.org/officeDocument/2006/relationships/image" Target="../media/image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1.png"/><Relationship Id="rId4" Type="http://schemas.openxmlformats.org/officeDocument/2006/relationships/image" Target="../media/image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3.png"/><Relationship Id="rId4" Type="http://schemas.openxmlformats.org/officeDocument/2006/relationships/image" Target="../media/image79.png"/><Relationship Id="rId5" Type="http://schemas.openxmlformats.org/officeDocument/2006/relationships/image" Target="../media/image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6.png"/><Relationship Id="rId4" Type="http://schemas.openxmlformats.org/officeDocument/2006/relationships/image" Target="../media/image96.png"/><Relationship Id="rId5" Type="http://schemas.openxmlformats.org/officeDocument/2006/relationships/image" Target="../media/image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3.png"/><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1.png"/><Relationship Id="rId4" Type="http://schemas.openxmlformats.org/officeDocument/2006/relationships/image" Target="../media/image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2.png"/><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7.png"/><Relationship Id="rId4" Type="http://schemas.openxmlformats.org/officeDocument/2006/relationships/image" Target="../media/image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90.png"/><Relationship Id="rId4" Type="http://schemas.openxmlformats.org/officeDocument/2006/relationships/image" Target="../media/image3.jpg"/><Relationship Id="rId5"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97.png"/><Relationship Id="rId4" Type="http://schemas.openxmlformats.org/officeDocument/2006/relationships/image" Target="../media/image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5.png"/><Relationship Id="rId4" Type="http://schemas.openxmlformats.org/officeDocument/2006/relationships/image" Target="../media/image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93.png"/><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0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9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3.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8.png"/><Relationship Id="rId4" Type="http://schemas.openxmlformats.org/officeDocument/2006/relationships/image" Target="../media/image91.png"/><Relationship Id="rId5" Type="http://schemas.openxmlformats.org/officeDocument/2006/relationships/image" Target="../media/image10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3.jpg"/><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3.jpg"/><Relationship Id="rId4" Type="http://schemas.openxmlformats.org/officeDocument/2006/relationships/image" Target="../media/image9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3.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3.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3.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3.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
          <p:cNvSpPr txBox="1"/>
          <p:nvPr/>
        </p:nvSpPr>
        <p:spPr>
          <a:xfrm>
            <a:off x="705479" y="5891951"/>
            <a:ext cx="71232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600" u="none" cap="none" strike="noStrike">
                <a:solidFill>
                  <a:schemeClr val="dk1"/>
                </a:solidFill>
                <a:latin typeface="Baumans"/>
                <a:ea typeface="Baumans"/>
                <a:cs typeface="Baumans"/>
                <a:sym typeface="Baumans"/>
              </a:rPr>
              <a:t>       EDA - IN DATA SCIENCE </a:t>
            </a:r>
            <a:endParaRPr/>
          </a:p>
        </p:txBody>
      </p:sp>
      <p:pic>
        <p:nvPicPr>
          <p:cNvPr id="144" name="Google Shape;144;p1"/>
          <p:cNvPicPr preferRelativeResize="0"/>
          <p:nvPr/>
        </p:nvPicPr>
        <p:blipFill rotWithShape="1">
          <a:blip r:embed="rId3">
            <a:alphaModFix/>
          </a:blip>
          <a:srcRect b="0" l="0" r="0" t="0"/>
          <a:stretch/>
        </p:blipFill>
        <p:spPr>
          <a:xfrm>
            <a:off x="283205" y="350729"/>
            <a:ext cx="8823217" cy="5413239"/>
          </a:xfrm>
          <a:prstGeom prst="rect">
            <a:avLst/>
          </a:prstGeom>
          <a:noFill/>
          <a:ln>
            <a:noFill/>
          </a:ln>
        </p:spPr>
      </p:pic>
      <p:sp>
        <p:nvSpPr>
          <p:cNvPr id="145" name="Google Shape;145;p1"/>
          <p:cNvSpPr txBox="1"/>
          <p:nvPr/>
        </p:nvSpPr>
        <p:spPr>
          <a:xfrm>
            <a:off x="283205" y="350729"/>
            <a:ext cx="635069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0070C0"/>
                </a:solidFill>
                <a:latin typeface="Trebuchet MS"/>
                <a:ea typeface="Trebuchet MS"/>
                <a:cs typeface="Trebuchet MS"/>
                <a:sym typeface="Trebuchet MS"/>
              </a:rPr>
              <a:t>Data Science Process</a:t>
            </a:r>
            <a:endParaRPr b="1" i="1" sz="2800">
              <a:solidFill>
                <a:srgbClr val="0070C0"/>
              </a:solidFill>
              <a:latin typeface="Trebuchet MS"/>
              <a:ea typeface="Trebuchet MS"/>
              <a:cs typeface="Trebuchet MS"/>
              <a:sym typeface="Trebuchet MS"/>
            </a:endParaRPr>
          </a:p>
        </p:txBody>
      </p:sp>
    </p:spTree>
  </p:cSld>
  <p:clrMapOvr>
    <a:masterClrMapping/>
  </p:clrMapOvr>
  <mc:AlternateContent>
    <mc:Choice Requires="p14">
      <p:transition spd="slow" p14:dur="3400">
        <p14:reveal dir="l"/>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0"/>
          <p:cNvSpPr txBox="1"/>
          <p:nvPr/>
        </p:nvSpPr>
        <p:spPr>
          <a:xfrm>
            <a:off x="457200" y="428604"/>
            <a:ext cx="8229600" cy="1214446"/>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3600"/>
              <a:buFont typeface="Trebuchet MS"/>
              <a:buNone/>
            </a:pPr>
            <a:r>
              <a:rPr lang="en-US" sz="3600">
                <a:solidFill>
                  <a:schemeClr val="accent1"/>
                </a:solidFill>
                <a:latin typeface="Trebuchet MS"/>
                <a:ea typeface="Trebuchet MS"/>
                <a:cs typeface="Trebuchet MS"/>
                <a:sym typeface="Trebuchet MS"/>
              </a:rPr>
              <a:t>   </a:t>
            </a:r>
            <a:r>
              <a:rPr b="1" i="1" lang="en-US" sz="3600">
                <a:solidFill>
                  <a:srgbClr val="FF0000"/>
                </a:solidFill>
                <a:latin typeface="Trebuchet MS"/>
                <a:ea typeface="Trebuchet MS"/>
                <a:cs typeface="Trebuchet MS"/>
                <a:sym typeface="Trebuchet MS"/>
              </a:rPr>
              <a:t>Business Objective:</a:t>
            </a:r>
            <a:endParaRPr b="1" i="1" sz="3600">
              <a:solidFill>
                <a:srgbClr val="FF0000"/>
              </a:solidFill>
              <a:latin typeface="Trebuchet MS"/>
              <a:ea typeface="Trebuchet MS"/>
              <a:cs typeface="Trebuchet MS"/>
              <a:sym typeface="Trebuchet MS"/>
            </a:endParaRPr>
          </a:p>
        </p:txBody>
      </p:sp>
      <p:sp>
        <p:nvSpPr>
          <p:cNvPr id="199" name="Google Shape;199;p10"/>
          <p:cNvSpPr txBox="1"/>
          <p:nvPr/>
        </p:nvSpPr>
        <p:spPr>
          <a:xfrm>
            <a:off x="933189" y="1277656"/>
            <a:ext cx="8123129" cy="4659682"/>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accent1"/>
              </a:buClr>
              <a:buSzPts val="2240"/>
              <a:buFont typeface="Noto Sans Symbols"/>
              <a:buNone/>
            </a:pPr>
            <a:r>
              <a:rPr lang="en-US" sz="2800">
                <a:solidFill>
                  <a:srgbClr val="3F3F3F"/>
                </a:solidFill>
                <a:latin typeface="Trebuchet MS"/>
                <a:ea typeface="Trebuchet MS"/>
                <a:cs typeface="Trebuchet MS"/>
                <a:sym typeface="Trebuchet MS"/>
              </a:rPr>
              <a:t>    This case study aims to identify patterns which indicate if a client has difficulty paying their installments which may be used for taking actions such as denying the loan, reducing the amount of loan, lending (to risky applicants) at a higher interest rate, etc. This will ensure that the consumers capable of repaying the loan are not rejected. Identification of such applicants using EDA is the aim of this case study.</a:t>
            </a:r>
            <a:endParaRPr sz="2800">
              <a:solidFill>
                <a:srgbClr val="3F3F3F"/>
              </a:solidFill>
              <a:latin typeface="Trebuchet MS"/>
              <a:ea typeface="Trebuchet MS"/>
              <a:cs typeface="Trebuchet MS"/>
              <a:sym typeface="Trebuchet MS"/>
            </a:endParaRPr>
          </a:p>
        </p:txBody>
      </p:sp>
    </p:spTree>
  </p:cSld>
  <p:clrMapOvr>
    <a:masterClrMapping/>
  </p:clrMapOvr>
  <p:transition spd="slow" p14:dur="2500">
    <p:checker/>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mt="96000"/>
          </a:blip>
          <a:tile algn="tl" flip="none" tx="0" sx="100000" ty="0" sy="100000"/>
        </a:blipFill>
      </p:bgPr>
    </p:bg>
    <p:spTree>
      <p:nvGrpSpPr>
        <p:cNvPr id="754" name="Shape 754"/>
        <p:cNvGrpSpPr/>
        <p:nvPr/>
      </p:nvGrpSpPr>
      <p:grpSpPr>
        <a:xfrm>
          <a:off x="0" y="0"/>
          <a:ext cx="0" cy="0"/>
          <a:chOff x="0" y="0"/>
          <a:chExt cx="0" cy="0"/>
        </a:xfrm>
      </p:grpSpPr>
      <p:sp>
        <p:nvSpPr>
          <p:cNvPr id="755" name="Google Shape;755;p100"/>
          <p:cNvSpPr txBox="1"/>
          <p:nvPr/>
        </p:nvSpPr>
        <p:spPr>
          <a:xfrm>
            <a:off x="1074821" y="2374231"/>
            <a:ext cx="8598569" cy="1862048"/>
          </a:xfrm>
          <a:prstGeom prst="rect">
            <a:avLst/>
          </a:prstGeom>
          <a:gradFill>
            <a:gsLst>
              <a:gs pos="0">
                <a:srgbClr val="FFFBE9"/>
              </a:gs>
              <a:gs pos="34000">
                <a:srgbClr val="FFF9E5"/>
              </a:gs>
              <a:gs pos="100000">
                <a:srgbClr val="FFE385"/>
              </a:gs>
            </a:gsLst>
            <a:path path="circle">
              <a:fillToRect b="50%" l="50%" r="50%" t="50%"/>
            </a:path>
            <a:tileRect/>
          </a:gradFill>
          <a:ln cap="flat" cmpd="sng" w="9525">
            <a:solidFill>
              <a:srgbClr val="FAC409"/>
            </a:solidFill>
            <a:prstDash val="solid"/>
            <a:round/>
            <a:headEnd len="sm" w="sm" type="none"/>
            <a:tailEnd len="sm" w="sm" type="none"/>
          </a:ln>
          <a:effectLst>
            <a:outerShdw blurRad="63500" rotWithShape="0" algn="t" dir="14700000" dist="25400">
              <a:srgbClr val="000000">
                <a:alpha val="4980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1500">
                <a:solidFill>
                  <a:srgbClr val="CF17CF"/>
                </a:solidFill>
                <a:latin typeface="Algerian"/>
                <a:ea typeface="Algerian"/>
                <a:cs typeface="Algerian"/>
                <a:sym typeface="Algerian"/>
              </a:rPr>
              <a:t>Thank You</a:t>
            </a:r>
            <a:endParaRPr b="1" i="1" sz="11500">
              <a:solidFill>
                <a:srgbClr val="CF17CF"/>
              </a:solidFill>
              <a:latin typeface="Algerian"/>
              <a:ea typeface="Algerian"/>
              <a:cs typeface="Algerian"/>
              <a:sym typeface="Algeri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11"/>
          <p:cNvSpPr/>
          <p:nvPr/>
        </p:nvSpPr>
        <p:spPr>
          <a:xfrm>
            <a:off x="1180146" y="2623622"/>
            <a:ext cx="772289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0070C0"/>
                </a:solidFill>
                <a:latin typeface="Trebuchet MS"/>
                <a:ea typeface="Trebuchet MS"/>
                <a:cs typeface="Trebuchet MS"/>
                <a:sym typeface="Trebuchet MS"/>
              </a:rPr>
              <a:t>EDA : Bank Loan Default Risk Analysis</a:t>
            </a:r>
            <a:endParaRPr/>
          </a:p>
        </p:txBody>
      </p:sp>
      <p:sp>
        <p:nvSpPr>
          <p:cNvPr id="205" name="Google Shape;205;p11"/>
          <p:cNvSpPr txBox="1"/>
          <p:nvPr/>
        </p:nvSpPr>
        <p:spPr>
          <a:xfrm>
            <a:off x="713232" y="3562793"/>
            <a:ext cx="7772400" cy="15097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1"/>
              </a:buClr>
              <a:buSzPts val="1440"/>
              <a:buFont typeface="Noto Sans Symbols"/>
              <a:buNone/>
            </a:pPr>
            <a:br>
              <a:rPr lang="en-US" sz="1800">
                <a:solidFill>
                  <a:srgbClr val="3F3F3F"/>
                </a:solidFill>
                <a:latin typeface="Trebuchet MS"/>
                <a:ea typeface="Trebuchet MS"/>
                <a:cs typeface="Trebuchet MS"/>
                <a:sym typeface="Trebuchet MS"/>
              </a:rPr>
            </a:br>
            <a:r>
              <a:rPr lang="en-US" sz="1800">
                <a:solidFill>
                  <a:srgbClr val="3F3F3F"/>
                </a:solidFill>
                <a:latin typeface="Trebuchet MS"/>
                <a:ea typeface="Trebuchet MS"/>
                <a:cs typeface="Trebuchet MS"/>
                <a:sym typeface="Trebuchet MS"/>
              </a:rPr>
              <a:t>    </a:t>
            </a:r>
            <a:r>
              <a:rPr lang="en-US" sz="4400">
                <a:solidFill>
                  <a:srgbClr val="FF0000"/>
                </a:solidFill>
                <a:latin typeface="Trebuchet MS"/>
                <a:ea typeface="Trebuchet MS"/>
                <a:cs typeface="Trebuchet MS"/>
                <a:sym typeface="Trebuchet MS"/>
              </a:rPr>
              <a:t>DATA VISUALIZATION</a:t>
            </a:r>
            <a:endParaRPr sz="4400">
              <a:solidFill>
                <a:srgbClr val="FF0000"/>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2"/>
          <p:cNvSpPr txBox="1"/>
          <p:nvPr/>
        </p:nvSpPr>
        <p:spPr>
          <a:xfrm>
            <a:off x="977030" y="162838"/>
            <a:ext cx="4296427"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CF17CF"/>
                </a:solidFill>
                <a:latin typeface="Trebuchet MS"/>
                <a:ea typeface="Trebuchet MS"/>
                <a:cs typeface="Trebuchet MS"/>
                <a:sym typeface="Trebuchet MS"/>
              </a:rPr>
              <a:t>Getting Jupyter Ready:</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descr="EDA-Bank Loan Risk - Jupyter Notebook - Google Chrome" id="211" name="Google Shape;211;p12"/>
          <p:cNvPicPr preferRelativeResize="0"/>
          <p:nvPr/>
        </p:nvPicPr>
        <p:blipFill rotWithShape="1">
          <a:blip r:embed="rId3">
            <a:alphaModFix/>
          </a:blip>
          <a:srcRect b="0" l="0" r="0" t="0"/>
          <a:stretch/>
        </p:blipFill>
        <p:spPr>
          <a:xfrm>
            <a:off x="368490" y="627796"/>
            <a:ext cx="9157647" cy="5527343"/>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pic>
        <p:nvPicPr>
          <p:cNvPr descr="EDA-Bank Loan Risk - Jupyter Notebook - Google Chrome" id="216" name="Google Shape;216;p13"/>
          <p:cNvPicPr preferRelativeResize="0"/>
          <p:nvPr/>
        </p:nvPicPr>
        <p:blipFill rotWithShape="1">
          <a:blip r:embed="rId3">
            <a:alphaModFix/>
          </a:blip>
          <a:srcRect b="0" l="0" r="0" t="0"/>
          <a:stretch/>
        </p:blipFill>
        <p:spPr>
          <a:xfrm>
            <a:off x="400833" y="438411"/>
            <a:ext cx="8868427" cy="6012494"/>
          </a:xfrm>
          <a:prstGeom prst="rect">
            <a:avLst/>
          </a:prstGeom>
          <a:noFill/>
          <a:ln>
            <a:noFill/>
          </a:ln>
        </p:spPr>
      </p:pic>
      <p:sp>
        <p:nvSpPr>
          <p:cNvPr id="217" name="Google Shape;217;p13"/>
          <p:cNvSpPr txBox="1"/>
          <p:nvPr/>
        </p:nvSpPr>
        <p:spPr>
          <a:xfrm>
            <a:off x="532263" y="0"/>
            <a:ext cx="4612943"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 </a:t>
            </a:r>
            <a:r>
              <a:rPr b="1" i="1" lang="en-US" sz="2400">
                <a:solidFill>
                  <a:srgbClr val="CF17CF"/>
                </a:solidFill>
                <a:latin typeface="Trebuchet MS"/>
                <a:ea typeface="Trebuchet MS"/>
                <a:cs typeface="Trebuchet MS"/>
                <a:sym typeface="Trebuchet MS"/>
              </a:rPr>
              <a:t>Importing the input files:</a:t>
            </a:r>
            <a:endParaRPr b="1" i="1" sz="1800">
              <a:solidFill>
                <a:srgbClr val="CF17CF"/>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18" name="Google Shape;218;p13"/>
          <p:cNvSpPr txBox="1"/>
          <p:nvPr/>
        </p:nvSpPr>
        <p:spPr>
          <a:xfrm>
            <a:off x="532263" y="6450905"/>
            <a:ext cx="8552098" cy="584775"/>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rebuchet MS"/>
                <a:ea typeface="Trebuchet MS"/>
                <a:cs typeface="Trebuchet MS"/>
                <a:sym typeface="Trebuchet MS"/>
              </a:rPr>
              <a:t>🡺 </a:t>
            </a:r>
            <a:r>
              <a:rPr b="1" i="1" lang="en-US" sz="1600">
                <a:solidFill>
                  <a:srgbClr val="FF0000"/>
                </a:solidFill>
                <a:latin typeface="Trebuchet MS"/>
                <a:ea typeface="Trebuchet MS"/>
                <a:cs typeface="Trebuchet MS"/>
                <a:sym typeface="Trebuchet MS"/>
              </a:rPr>
              <a:t>Here I imported two CSV dataset files--- application_data &amp;     previous_application with object name-1.data_set1   2.data_set2</a:t>
            </a:r>
            <a:endParaRPr b="1" i="1" sz="1400">
              <a:solidFill>
                <a:srgbClr val="FF0000"/>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EDA-Bank Loan Risk - Jupyter Notebook - Google Chrome" id="223" name="Google Shape;223;p14"/>
          <p:cNvPicPr preferRelativeResize="0"/>
          <p:nvPr/>
        </p:nvPicPr>
        <p:blipFill rotWithShape="1">
          <a:blip r:embed="rId3">
            <a:alphaModFix/>
          </a:blip>
          <a:srcRect b="0" l="0" r="0" t="0"/>
          <a:stretch/>
        </p:blipFill>
        <p:spPr>
          <a:xfrm>
            <a:off x="450376" y="204717"/>
            <a:ext cx="8761863" cy="63462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descr="Screen Clipping" id="228" name="Google Shape;228;p15"/>
          <p:cNvPicPr preferRelativeResize="0"/>
          <p:nvPr/>
        </p:nvPicPr>
        <p:blipFill rotWithShape="1">
          <a:blip r:embed="rId3">
            <a:alphaModFix/>
          </a:blip>
          <a:srcRect b="0" l="0" r="0" t="0"/>
          <a:stretch/>
        </p:blipFill>
        <p:spPr>
          <a:xfrm>
            <a:off x="579442" y="204715"/>
            <a:ext cx="8555522" cy="6414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Screen Clipping" id="233" name="Google Shape;233;p16"/>
          <p:cNvPicPr preferRelativeResize="0"/>
          <p:nvPr/>
        </p:nvPicPr>
        <p:blipFill rotWithShape="1">
          <a:blip r:embed="rId3">
            <a:alphaModFix/>
          </a:blip>
          <a:srcRect b="0" l="0" r="0" t="0"/>
          <a:stretch/>
        </p:blipFill>
        <p:spPr>
          <a:xfrm>
            <a:off x="518615" y="191069"/>
            <a:ext cx="8737499" cy="62506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descr="Screen Clipping" id="238" name="Google Shape;238;p17"/>
          <p:cNvPicPr preferRelativeResize="0"/>
          <p:nvPr/>
        </p:nvPicPr>
        <p:blipFill rotWithShape="1">
          <a:blip r:embed="rId3">
            <a:alphaModFix/>
          </a:blip>
          <a:srcRect b="0" l="0" r="0" t="0"/>
          <a:stretch/>
        </p:blipFill>
        <p:spPr>
          <a:xfrm>
            <a:off x="436729" y="150126"/>
            <a:ext cx="9157648" cy="620858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Screen Clipping" id="243" name="Google Shape;243;p18"/>
          <p:cNvPicPr preferRelativeResize="0"/>
          <p:nvPr/>
        </p:nvPicPr>
        <p:blipFill rotWithShape="1">
          <a:blip r:embed="rId3">
            <a:alphaModFix/>
          </a:blip>
          <a:srcRect b="0" l="0" r="0" t="0"/>
          <a:stretch/>
        </p:blipFill>
        <p:spPr>
          <a:xfrm>
            <a:off x="477673" y="136478"/>
            <a:ext cx="8461612" cy="67518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Screen Clipping" id="248" name="Google Shape;248;p19"/>
          <p:cNvPicPr preferRelativeResize="0"/>
          <p:nvPr/>
        </p:nvPicPr>
        <p:blipFill rotWithShape="1">
          <a:blip r:embed="rId3">
            <a:alphaModFix/>
          </a:blip>
          <a:srcRect b="0" l="0" r="0" t="0"/>
          <a:stretch/>
        </p:blipFill>
        <p:spPr>
          <a:xfrm>
            <a:off x="382136" y="286603"/>
            <a:ext cx="9112451" cy="6100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How to ace Exploratory Data Analysis | by Rahul Pandey | Medium | Analytics  Vidhya" id="150" name="Google Shape;150;p2"/>
          <p:cNvPicPr preferRelativeResize="0"/>
          <p:nvPr/>
        </p:nvPicPr>
        <p:blipFill rotWithShape="1">
          <a:blip r:embed="rId3">
            <a:alphaModFix/>
          </a:blip>
          <a:srcRect b="0" l="0" r="0" t="0"/>
          <a:stretch/>
        </p:blipFill>
        <p:spPr>
          <a:xfrm>
            <a:off x="258870" y="147361"/>
            <a:ext cx="8985337" cy="4786322"/>
          </a:xfrm>
          <a:prstGeom prst="rect">
            <a:avLst/>
          </a:prstGeom>
          <a:noFill/>
          <a:ln>
            <a:noFill/>
          </a:ln>
        </p:spPr>
      </p:pic>
      <p:sp>
        <p:nvSpPr>
          <p:cNvPr id="151" name="Google Shape;151;p2"/>
          <p:cNvSpPr txBox="1"/>
          <p:nvPr/>
        </p:nvSpPr>
        <p:spPr>
          <a:xfrm>
            <a:off x="346553" y="4846001"/>
            <a:ext cx="8546926"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Trebuchet MS"/>
                <a:ea typeface="Trebuchet MS"/>
                <a:cs typeface="Trebuchet MS"/>
                <a:sym typeface="Trebuchet MS"/>
              </a:rPr>
              <a:t>Purpose: </a:t>
            </a:r>
            <a:br>
              <a:rPr lang="en-US" sz="2000">
                <a:solidFill>
                  <a:schemeClr val="dk1"/>
                </a:solidFill>
                <a:latin typeface="Trebuchet MS"/>
                <a:ea typeface="Trebuchet MS"/>
                <a:cs typeface="Trebuchet MS"/>
                <a:sym typeface="Trebuchet MS"/>
              </a:rPr>
            </a:br>
            <a:r>
              <a:rPr lang="en-US" sz="1800">
                <a:solidFill>
                  <a:schemeClr val="dk1"/>
                </a:solidFill>
                <a:latin typeface="Trebuchet MS"/>
                <a:ea typeface="Trebuchet MS"/>
                <a:cs typeface="Trebuchet MS"/>
                <a:sym typeface="Trebuchet MS"/>
              </a:rPr>
              <a:t>Data Scientists widely use EDA to understand datasets for decision-making and data cleaning processes. EDA reveals crucial information about the data, such as hidden patterns, outliers, variance, covariance, correlations between features. The information is essential for the hypothesis’s design and creating better-performing models.</a:t>
            </a:r>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152" name="Google Shape;152;p2"/>
          <p:cNvSpPr txBox="1"/>
          <p:nvPr/>
        </p:nvSpPr>
        <p:spPr>
          <a:xfrm>
            <a:off x="461582" y="495870"/>
            <a:ext cx="4943854" cy="646331"/>
          </a:xfrm>
          <a:prstGeom prst="rect">
            <a:avLst/>
          </a:prstGeom>
          <a:gradFill>
            <a:gsLst>
              <a:gs pos="0">
                <a:srgbClr val="FBEAC7"/>
              </a:gs>
              <a:gs pos="17999">
                <a:srgbClr val="FEE7F2"/>
              </a:gs>
              <a:gs pos="36000">
                <a:srgbClr val="FAC77D"/>
              </a:gs>
              <a:gs pos="61000">
                <a:srgbClr val="FBA97D"/>
              </a:gs>
              <a:gs pos="82001">
                <a:srgbClr val="FBD49C"/>
              </a:gs>
              <a:gs pos="100000">
                <a:srgbClr val="FEE7F2"/>
              </a:gs>
            </a:gsLst>
            <a:lin ang="5400000" scaled="0"/>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Trebuchet MS"/>
                <a:ea typeface="Trebuchet MS"/>
                <a:cs typeface="Trebuchet MS"/>
                <a:sym typeface="Trebuchet MS"/>
              </a:rPr>
              <a:t>INTRODUCTION TO EDA</a:t>
            </a:r>
            <a:endParaRPr sz="3600">
              <a:solidFill>
                <a:schemeClr val="dk1"/>
              </a:solidFill>
              <a:latin typeface="Trebuchet MS"/>
              <a:ea typeface="Trebuchet MS"/>
              <a:cs typeface="Trebuchet MS"/>
              <a:sym typeface="Trebuchet MS"/>
            </a:endParaRPr>
          </a:p>
        </p:txBody>
      </p:sp>
    </p:spTree>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pic>
        <p:nvPicPr>
          <p:cNvPr descr="Screen Clipping" id="253" name="Google Shape;253;p20"/>
          <p:cNvPicPr preferRelativeResize="0"/>
          <p:nvPr/>
        </p:nvPicPr>
        <p:blipFill rotWithShape="1">
          <a:blip r:embed="rId3">
            <a:alphaModFix/>
          </a:blip>
          <a:srcRect b="0" l="0" r="0" t="0"/>
          <a:stretch/>
        </p:blipFill>
        <p:spPr>
          <a:xfrm>
            <a:off x="245660" y="1214128"/>
            <a:ext cx="9689911" cy="4429743"/>
          </a:xfrm>
          <a:prstGeom prst="rect">
            <a:avLst/>
          </a:prstGeom>
          <a:noFill/>
          <a:ln>
            <a:noFill/>
          </a:ln>
        </p:spPr>
      </p:pic>
      <p:sp>
        <p:nvSpPr>
          <p:cNvPr id="254" name="Google Shape;254;p20"/>
          <p:cNvSpPr txBox="1"/>
          <p:nvPr/>
        </p:nvSpPr>
        <p:spPr>
          <a:xfrm>
            <a:off x="941696" y="586854"/>
            <a:ext cx="6864823"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Trebuchet MS"/>
                <a:ea typeface="Trebuchet MS"/>
                <a:cs typeface="Trebuchet MS"/>
                <a:sym typeface="Trebuchet MS"/>
              </a:rPr>
              <a:t>Data Cleaning &amp; Manipulation:</a:t>
            </a:r>
            <a:endParaRPr b="1" i="1" sz="1800">
              <a:solidFill>
                <a:srgbClr val="FF0000"/>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255" name="Google Shape;255;p20"/>
          <p:cNvSpPr txBox="1"/>
          <p:nvPr/>
        </p:nvSpPr>
        <p:spPr>
          <a:xfrm>
            <a:off x="504967" y="5923128"/>
            <a:ext cx="8488908" cy="934872"/>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b="1" i="1" lang="en-US" sz="1800">
                <a:solidFill>
                  <a:srgbClr val="002060"/>
                </a:solidFill>
                <a:latin typeface="Trebuchet MS"/>
                <a:ea typeface="Trebuchet MS"/>
                <a:cs typeface="Trebuchet MS"/>
                <a:sym typeface="Trebuchet MS"/>
              </a:rPr>
              <a:t>Based on the above Matrix, it is evident that the dataset has many missing values. Let's check for each column what is the % of missing values</a:t>
            </a:r>
            <a:endParaRPr/>
          </a:p>
        </p:txBody>
      </p:sp>
      <p:sp>
        <p:nvSpPr>
          <p:cNvPr id="256" name="Google Shape;256;p20"/>
          <p:cNvSpPr txBox="1"/>
          <p:nvPr/>
        </p:nvSpPr>
        <p:spPr>
          <a:xfrm>
            <a:off x="941696" y="1048519"/>
            <a:ext cx="46811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Trebuchet MS"/>
                <a:ea typeface="Trebuchet MS"/>
                <a:cs typeface="Trebuchet MS"/>
                <a:sym typeface="Trebuchet MS"/>
              </a:rPr>
              <a:t>For data_set1:-</a:t>
            </a:r>
            <a:endParaRPr b="1" i="1" sz="1600">
              <a:solidFill>
                <a:srgbClr val="FF0000"/>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nvSpPr>
        <p:spPr>
          <a:xfrm>
            <a:off x="859809" y="163773"/>
            <a:ext cx="6905767"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Trebuchet MS"/>
                <a:ea typeface="Trebuchet MS"/>
                <a:cs typeface="Trebuchet MS"/>
                <a:sym typeface="Trebuchet MS"/>
              </a:rPr>
              <a:t>Null Value Calculation:</a:t>
            </a:r>
            <a:endParaRPr b="1" i="1" sz="1800">
              <a:solidFill>
                <a:srgbClr val="FF0000"/>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descr="Screen Clipping" id="262" name="Google Shape;262;p21"/>
          <p:cNvPicPr preferRelativeResize="0"/>
          <p:nvPr/>
        </p:nvPicPr>
        <p:blipFill rotWithShape="1">
          <a:blip r:embed="rId3">
            <a:alphaModFix/>
          </a:blip>
          <a:srcRect b="0" l="0" r="0" t="0"/>
          <a:stretch/>
        </p:blipFill>
        <p:spPr>
          <a:xfrm>
            <a:off x="232012" y="668740"/>
            <a:ext cx="9171295" cy="5377218"/>
          </a:xfrm>
          <a:prstGeom prst="rect">
            <a:avLst/>
          </a:prstGeom>
          <a:noFill/>
          <a:ln>
            <a:noFill/>
          </a:ln>
        </p:spPr>
      </p:pic>
      <p:sp>
        <p:nvSpPr>
          <p:cNvPr id="263" name="Google Shape;263;p21"/>
          <p:cNvSpPr txBox="1"/>
          <p:nvPr/>
        </p:nvSpPr>
        <p:spPr>
          <a:xfrm>
            <a:off x="423082" y="6045958"/>
            <a:ext cx="8666328" cy="861774"/>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600">
                <a:solidFill>
                  <a:schemeClr val="dk1"/>
                </a:solidFill>
                <a:latin typeface="Trebuchet MS"/>
                <a:ea typeface="Trebuchet MS"/>
                <a:cs typeface="Trebuchet MS"/>
                <a:sym typeface="Trebuchet MS"/>
              </a:rPr>
              <a:t>There are many columns in data_set1 data frame where missing value is more than 40%. Let's plot the columns vs missing value % with 40% being the cut-off marks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Screen Clipping" id="268" name="Google Shape;268;p22"/>
          <p:cNvPicPr preferRelativeResize="0"/>
          <p:nvPr/>
        </p:nvPicPr>
        <p:blipFill rotWithShape="1">
          <a:blip r:embed="rId3">
            <a:alphaModFix/>
          </a:blip>
          <a:srcRect b="0" l="0" r="0" t="0"/>
          <a:stretch/>
        </p:blipFill>
        <p:spPr>
          <a:xfrm>
            <a:off x="286603" y="300250"/>
            <a:ext cx="9116706" cy="5297473"/>
          </a:xfrm>
          <a:prstGeom prst="rect">
            <a:avLst/>
          </a:prstGeom>
          <a:noFill/>
          <a:ln>
            <a:noFill/>
          </a:ln>
        </p:spPr>
      </p:pic>
      <p:sp>
        <p:nvSpPr>
          <p:cNvPr id="269" name="Google Shape;269;p22"/>
          <p:cNvSpPr txBox="1"/>
          <p:nvPr/>
        </p:nvSpPr>
        <p:spPr>
          <a:xfrm>
            <a:off x="464024" y="5841242"/>
            <a:ext cx="8516203" cy="1107996"/>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600">
                <a:solidFill>
                  <a:schemeClr val="dk1"/>
                </a:solidFill>
                <a:latin typeface="Trebuchet MS"/>
                <a:ea typeface="Trebuchet MS"/>
                <a:cs typeface="Trebuchet MS"/>
                <a:sym typeface="Trebuchet MS"/>
              </a:rPr>
              <a:t>From the plot we can see the columns in which percentage of null values more than 40% are marked above the blue line and the columns which have less than 40 % null values below the blue line. Let's check the columns which has more than 40% missing values.</a:t>
            </a:r>
            <a:endParaRPr sz="1600">
              <a:solidFill>
                <a:schemeClr val="dk1"/>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Screen Clipping" id="274" name="Google Shape;274;p23"/>
          <p:cNvPicPr preferRelativeResize="0"/>
          <p:nvPr/>
        </p:nvPicPr>
        <p:blipFill rotWithShape="1">
          <a:blip r:embed="rId3">
            <a:alphaModFix/>
          </a:blip>
          <a:srcRect b="0" l="0" r="0" t="0"/>
          <a:stretch/>
        </p:blipFill>
        <p:spPr>
          <a:xfrm>
            <a:off x="218364" y="0"/>
            <a:ext cx="9171296" cy="5210902"/>
          </a:xfrm>
          <a:prstGeom prst="rect">
            <a:avLst/>
          </a:prstGeom>
          <a:noFill/>
          <a:ln>
            <a:noFill/>
          </a:ln>
        </p:spPr>
      </p:pic>
      <p:pic>
        <p:nvPicPr>
          <p:cNvPr descr="Screen Clipping" id="275" name="Google Shape;275;p23"/>
          <p:cNvPicPr preferRelativeResize="0"/>
          <p:nvPr/>
        </p:nvPicPr>
        <p:blipFill rotWithShape="1">
          <a:blip r:embed="rId4">
            <a:alphaModFix/>
          </a:blip>
          <a:srcRect b="0" l="0" r="0" t="0"/>
          <a:stretch/>
        </p:blipFill>
        <p:spPr>
          <a:xfrm>
            <a:off x="423081" y="5210902"/>
            <a:ext cx="8966579" cy="943107"/>
          </a:xfrm>
          <a:prstGeom prst="rect">
            <a:avLst/>
          </a:prstGeom>
          <a:noFill/>
          <a:ln>
            <a:noFill/>
          </a:ln>
        </p:spPr>
      </p:pic>
      <p:sp>
        <p:nvSpPr>
          <p:cNvPr id="276" name="Google Shape;276;p23"/>
          <p:cNvSpPr txBox="1"/>
          <p:nvPr/>
        </p:nvSpPr>
        <p:spPr>
          <a:xfrm>
            <a:off x="423081" y="6044827"/>
            <a:ext cx="8598089" cy="1107996"/>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600">
                <a:solidFill>
                  <a:schemeClr val="dk1"/>
                </a:solidFill>
                <a:latin typeface="Trebuchet MS"/>
                <a:ea typeface="Trebuchet MS"/>
                <a:cs typeface="Trebuchet MS"/>
                <a:sym typeface="Trebuchet MS"/>
              </a:rPr>
              <a:t>Total of 49 columns are there which have more than 40% null values. Seems like most of the columns with high missing values are related to different area sizes on apartment owned/rented by the loan applicant.</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p:nvPr/>
        </p:nvSpPr>
        <p:spPr>
          <a:xfrm>
            <a:off x="790020" y="105349"/>
            <a:ext cx="1904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Trebuchet MS"/>
                <a:ea typeface="Trebuchet MS"/>
                <a:cs typeface="Trebuchet MS"/>
                <a:sym typeface="Trebuchet MS"/>
              </a:rPr>
              <a:t>For data_set2:-</a:t>
            </a:r>
            <a:endParaRPr b="1" i="1" sz="1800">
              <a:solidFill>
                <a:srgbClr val="FF0000"/>
              </a:solidFill>
              <a:latin typeface="Trebuchet MS"/>
              <a:ea typeface="Trebuchet MS"/>
              <a:cs typeface="Trebuchet MS"/>
              <a:sym typeface="Trebuchet MS"/>
            </a:endParaRPr>
          </a:p>
        </p:txBody>
      </p:sp>
      <p:pic>
        <p:nvPicPr>
          <p:cNvPr descr="Screen Clipping" id="282" name="Google Shape;282;p24"/>
          <p:cNvPicPr preferRelativeResize="0"/>
          <p:nvPr/>
        </p:nvPicPr>
        <p:blipFill rotWithShape="1">
          <a:blip r:embed="rId3">
            <a:alphaModFix/>
          </a:blip>
          <a:srcRect b="0" l="0" r="0" t="0"/>
          <a:stretch/>
        </p:blipFill>
        <p:spPr>
          <a:xfrm>
            <a:off x="314729" y="474681"/>
            <a:ext cx="9156817" cy="520137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nvSpPr>
        <p:spPr>
          <a:xfrm>
            <a:off x="436729" y="5996226"/>
            <a:ext cx="8557146" cy="861774"/>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600">
                <a:solidFill>
                  <a:schemeClr val="dk1"/>
                </a:solidFill>
                <a:latin typeface="Trebuchet MS"/>
                <a:ea typeface="Trebuchet MS"/>
                <a:cs typeface="Trebuchet MS"/>
                <a:sym typeface="Trebuchet MS"/>
              </a:rPr>
              <a:t>There are many columns in data_set2 data frame where missing value is more than 40%. Let's plot the columns vs missing value % with 40% being the cut-off marks</a:t>
            </a:r>
            <a:endParaRPr/>
          </a:p>
        </p:txBody>
      </p:sp>
      <p:pic>
        <p:nvPicPr>
          <p:cNvPr descr="Screen Clipping" id="288" name="Google Shape;288;p25"/>
          <p:cNvPicPr preferRelativeResize="0"/>
          <p:nvPr/>
        </p:nvPicPr>
        <p:blipFill rotWithShape="1">
          <a:blip r:embed="rId4">
            <a:alphaModFix/>
          </a:blip>
          <a:srcRect b="0" l="0" r="0" t="0"/>
          <a:stretch/>
        </p:blipFill>
        <p:spPr>
          <a:xfrm>
            <a:off x="436729" y="212941"/>
            <a:ext cx="8882635" cy="568681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Screen Clipping" id="293" name="Google Shape;293;p26"/>
          <p:cNvPicPr preferRelativeResize="0"/>
          <p:nvPr/>
        </p:nvPicPr>
        <p:blipFill rotWithShape="1">
          <a:blip r:embed="rId3">
            <a:alphaModFix/>
          </a:blip>
          <a:srcRect b="0" l="0" r="0" t="0"/>
          <a:stretch/>
        </p:blipFill>
        <p:spPr>
          <a:xfrm>
            <a:off x="237977" y="171294"/>
            <a:ext cx="9069796" cy="5287113"/>
          </a:xfrm>
          <a:prstGeom prst="rect">
            <a:avLst/>
          </a:prstGeom>
          <a:noFill/>
          <a:ln>
            <a:noFill/>
          </a:ln>
        </p:spPr>
      </p:pic>
      <p:sp>
        <p:nvSpPr>
          <p:cNvPr id="294" name="Google Shape;294;p26"/>
          <p:cNvSpPr txBox="1"/>
          <p:nvPr/>
        </p:nvSpPr>
        <p:spPr>
          <a:xfrm>
            <a:off x="409433" y="5458407"/>
            <a:ext cx="8557146" cy="1354217"/>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b="1" i="1" lang="en-US" sz="1600">
                <a:solidFill>
                  <a:schemeClr val="dk1"/>
                </a:solidFill>
                <a:latin typeface="Trebuchet MS"/>
                <a:ea typeface="Trebuchet MS"/>
                <a:cs typeface="Trebuchet MS"/>
                <a:sym typeface="Trebuchet MS"/>
              </a:rPr>
              <a:t>From the plot we can see the columns in which percentage of null values more than 40% are marked above the black line and the columns which have less than 40 % null values below the black line. Let's check the columns which has more than 40% missing values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Screen Clipping" id="299" name="Google Shape;299;p27"/>
          <p:cNvPicPr preferRelativeResize="0"/>
          <p:nvPr/>
        </p:nvPicPr>
        <p:blipFill rotWithShape="1">
          <a:blip r:embed="rId3">
            <a:alphaModFix/>
          </a:blip>
          <a:srcRect b="0" l="0" r="0" t="0"/>
          <a:stretch/>
        </p:blipFill>
        <p:spPr>
          <a:xfrm>
            <a:off x="396373" y="204717"/>
            <a:ext cx="8888065" cy="5134692"/>
          </a:xfrm>
          <a:prstGeom prst="rect">
            <a:avLst/>
          </a:prstGeom>
          <a:noFill/>
          <a:ln>
            <a:noFill/>
          </a:ln>
        </p:spPr>
      </p:pic>
      <p:sp>
        <p:nvSpPr>
          <p:cNvPr id="300" name="Google Shape;300;p27"/>
          <p:cNvSpPr txBox="1"/>
          <p:nvPr/>
        </p:nvSpPr>
        <p:spPr>
          <a:xfrm>
            <a:off x="396373" y="5750004"/>
            <a:ext cx="8475260" cy="1107996"/>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600">
                <a:solidFill>
                  <a:schemeClr val="dk1"/>
                </a:solidFill>
                <a:latin typeface="Trebuchet MS"/>
                <a:ea typeface="Trebuchet MS"/>
                <a:cs typeface="Trebuchet MS"/>
                <a:sym typeface="Trebuchet MS"/>
              </a:rPr>
              <a:t>Total of 11 columns are there which have more than 40% null values. These columns can be deleted. Before deleting these columns, let's review if there are more columns which can be dropped or not[]</a:t>
            </a:r>
            <a:endParaRPr sz="1600">
              <a:solidFill>
                <a:schemeClr val="dk1"/>
              </a:solidFill>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Screen Clipping" id="305" name="Google Shape;305;p28"/>
          <p:cNvPicPr preferRelativeResize="0"/>
          <p:nvPr/>
        </p:nvPicPr>
        <p:blipFill rotWithShape="1">
          <a:blip r:embed="rId3">
            <a:alphaModFix/>
          </a:blip>
          <a:srcRect b="0" l="0" r="0" t="0"/>
          <a:stretch/>
        </p:blipFill>
        <p:spPr>
          <a:xfrm>
            <a:off x="274141" y="438411"/>
            <a:ext cx="9126034" cy="5423771"/>
          </a:xfrm>
          <a:prstGeom prst="rect">
            <a:avLst/>
          </a:prstGeom>
          <a:noFill/>
          <a:ln>
            <a:noFill/>
          </a:ln>
        </p:spPr>
      </p:pic>
      <p:sp>
        <p:nvSpPr>
          <p:cNvPr id="306" name="Google Shape;306;p28"/>
          <p:cNvSpPr txBox="1"/>
          <p:nvPr/>
        </p:nvSpPr>
        <p:spPr>
          <a:xfrm>
            <a:off x="488515" y="5862183"/>
            <a:ext cx="8492647" cy="1077218"/>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600">
                <a:solidFill>
                  <a:schemeClr val="dk1"/>
                </a:solidFill>
                <a:latin typeface="Trebuchet MS"/>
                <a:ea typeface="Trebuchet MS"/>
                <a:cs typeface="Trebuchet MS"/>
                <a:sym typeface="Trebuchet MS"/>
              </a:rPr>
              <a:t>Based on the above Heat map, we can see there is almost no correlation between EXT_SOURCE_X columns and target column, thus we can drop these columns. EXT_SOURCE_1 has 56% null values, where as EXT_SOURCE_3 has close to 20% null values</a:t>
            </a:r>
            <a:endParaRPr/>
          </a:p>
        </p:txBody>
      </p:sp>
      <p:sp>
        <p:nvSpPr>
          <p:cNvPr id="307" name="Google Shape;307;p28"/>
          <p:cNvSpPr txBox="1"/>
          <p:nvPr/>
        </p:nvSpPr>
        <p:spPr>
          <a:xfrm>
            <a:off x="488515" y="0"/>
            <a:ext cx="5523978"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Trebuchet MS"/>
                <a:ea typeface="Trebuchet MS"/>
                <a:cs typeface="Trebuchet MS"/>
                <a:sym typeface="Trebuchet MS"/>
              </a:rPr>
              <a:t>Analyze &amp; Delete Unnecessary Columns in data_set1:</a:t>
            </a:r>
            <a:endParaRPr b="1" i="1" sz="1600">
              <a:solidFill>
                <a:srgbClr val="FF0000"/>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Screen Clipping" id="312" name="Google Shape;312;p29"/>
          <p:cNvPicPr preferRelativeResize="0"/>
          <p:nvPr/>
        </p:nvPicPr>
        <p:blipFill rotWithShape="1">
          <a:blip r:embed="rId3">
            <a:alphaModFix/>
          </a:blip>
          <a:srcRect b="0" l="0" r="0" t="0"/>
          <a:stretch/>
        </p:blipFill>
        <p:spPr>
          <a:xfrm>
            <a:off x="379828" y="914400"/>
            <a:ext cx="9312813" cy="4628271"/>
          </a:xfrm>
          <a:prstGeom prst="rect">
            <a:avLst/>
          </a:prstGeom>
          <a:noFill/>
          <a:ln>
            <a:noFill/>
          </a:ln>
        </p:spPr>
      </p:pic>
      <p:sp>
        <p:nvSpPr>
          <p:cNvPr id="313" name="Google Shape;313;p29"/>
          <p:cNvSpPr txBox="1"/>
          <p:nvPr/>
        </p:nvSpPr>
        <p:spPr>
          <a:xfrm>
            <a:off x="590843" y="365760"/>
            <a:ext cx="3967089"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Trebuchet MS"/>
                <a:ea typeface="Trebuchet MS"/>
                <a:cs typeface="Trebuchet MS"/>
                <a:sym typeface="Trebuchet MS"/>
              </a:rPr>
              <a:t>Flag Document:</a:t>
            </a:r>
            <a:endParaRPr b="1" i="1" sz="1800">
              <a:solidFill>
                <a:srgbClr val="FF0000"/>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A Practical Introductory Guide to Exploratory Data Analysis | datos.gob.es" id="157" name="Google Shape;157;p3"/>
          <p:cNvPicPr preferRelativeResize="0"/>
          <p:nvPr/>
        </p:nvPicPr>
        <p:blipFill rotWithShape="1">
          <a:blip r:embed="rId3">
            <a:alphaModFix/>
          </a:blip>
          <a:srcRect b="0" l="0" r="0" t="0"/>
          <a:stretch/>
        </p:blipFill>
        <p:spPr>
          <a:xfrm>
            <a:off x="221294" y="452283"/>
            <a:ext cx="9144000" cy="4620757"/>
          </a:xfrm>
          <a:prstGeom prst="rect">
            <a:avLst/>
          </a:prstGeom>
          <a:noFill/>
          <a:ln>
            <a:noFill/>
          </a:ln>
        </p:spPr>
      </p:pic>
      <p:sp>
        <p:nvSpPr>
          <p:cNvPr id="158" name="Google Shape;158;p3"/>
          <p:cNvSpPr txBox="1"/>
          <p:nvPr/>
        </p:nvSpPr>
        <p:spPr>
          <a:xfrm>
            <a:off x="588724" y="5073040"/>
            <a:ext cx="821707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4000">
                <a:solidFill>
                  <a:srgbClr val="CF17CF"/>
                </a:solidFill>
                <a:latin typeface="Arial"/>
                <a:ea typeface="Arial"/>
                <a:cs typeface="Arial"/>
                <a:sym typeface="Arial"/>
              </a:rPr>
              <a:t>EXPLORATORY DATA ANALYSIS</a:t>
            </a:r>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30"/>
          <p:cNvPicPr preferRelativeResize="0"/>
          <p:nvPr/>
        </p:nvPicPr>
        <p:blipFill rotWithShape="1">
          <a:blip r:embed="rId3">
            <a:alphaModFix/>
          </a:blip>
          <a:srcRect b="0" l="0" r="0" t="0"/>
          <a:stretch/>
        </p:blipFill>
        <p:spPr>
          <a:xfrm>
            <a:off x="492370" y="211015"/>
            <a:ext cx="8668858" cy="6105379"/>
          </a:xfrm>
          <a:prstGeom prst="rect">
            <a:avLst/>
          </a:prstGeom>
          <a:noFill/>
          <a:ln>
            <a:noFill/>
          </a:ln>
        </p:spPr>
      </p:pic>
      <p:sp>
        <p:nvSpPr>
          <p:cNvPr id="319" name="Google Shape;319;p30"/>
          <p:cNvSpPr txBox="1"/>
          <p:nvPr/>
        </p:nvSpPr>
        <p:spPr>
          <a:xfrm>
            <a:off x="492370" y="6485206"/>
            <a:ext cx="8426547" cy="1354217"/>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600">
                <a:solidFill>
                  <a:schemeClr val="dk1"/>
                </a:solidFill>
                <a:latin typeface="Trebuchet MS"/>
                <a:ea typeface="Trebuchet MS"/>
                <a:cs typeface="Trebuchet MS"/>
                <a:sym typeface="Trebuchet MS"/>
              </a:rPr>
              <a:t>The above graph shows that in most of the loan application cases, clients who applied for loans has not submitted FLAG_DOCUMENT_X except FLAG_DOCUMENT_3. Thus, Except for FLAG_DOCUMENT_3, we can delete rest of the columns. Data shows if borrower has submitted FLAG_DOCUMENT_3 then there is a less chance of defaulting the loan.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nvSpPr>
        <p:spPr>
          <a:xfrm>
            <a:off x="815926" y="225083"/>
            <a:ext cx="3756074" cy="6471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Trebuchet MS"/>
                <a:ea typeface="Trebuchet MS"/>
                <a:cs typeface="Trebuchet MS"/>
                <a:sym typeface="Trebuchet MS"/>
              </a:rPr>
              <a:t>Contact Parameters:</a:t>
            </a:r>
            <a:endParaRPr b="1" i="1" sz="1800">
              <a:solidFill>
                <a:srgbClr val="FF0000"/>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pic>
        <p:nvPicPr>
          <p:cNvPr descr="Screen Clipping" id="325" name="Google Shape;325;p31"/>
          <p:cNvPicPr preferRelativeResize="0"/>
          <p:nvPr/>
        </p:nvPicPr>
        <p:blipFill rotWithShape="1">
          <a:blip r:embed="rId3">
            <a:alphaModFix/>
          </a:blip>
          <a:srcRect b="0" l="0" r="0" t="0"/>
          <a:stretch/>
        </p:blipFill>
        <p:spPr>
          <a:xfrm>
            <a:off x="318736" y="872196"/>
            <a:ext cx="9247295" cy="47830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2"/>
          <p:cNvPicPr preferRelativeResize="0"/>
          <p:nvPr/>
        </p:nvPicPr>
        <p:blipFill rotWithShape="1">
          <a:blip r:embed="rId3">
            <a:alphaModFix/>
          </a:blip>
          <a:srcRect b="0" l="0" r="0" t="0"/>
          <a:stretch/>
        </p:blipFill>
        <p:spPr>
          <a:xfrm>
            <a:off x="484329" y="0"/>
            <a:ext cx="8997296" cy="6682154"/>
          </a:xfrm>
          <a:prstGeom prst="rect">
            <a:avLst/>
          </a:prstGeom>
          <a:noFill/>
          <a:ln>
            <a:noFill/>
          </a:ln>
        </p:spPr>
      </p:pic>
      <p:sp>
        <p:nvSpPr>
          <p:cNvPr id="331" name="Google Shape;331;p32"/>
          <p:cNvSpPr txBox="1"/>
          <p:nvPr/>
        </p:nvSpPr>
        <p:spPr>
          <a:xfrm>
            <a:off x="484329" y="6682154"/>
            <a:ext cx="8476791" cy="861774"/>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600">
                <a:solidFill>
                  <a:schemeClr val="dk1"/>
                </a:solidFill>
                <a:latin typeface="Trebuchet MS"/>
                <a:ea typeface="Trebuchet MS"/>
                <a:cs typeface="Trebuchet MS"/>
                <a:sym typeface="Trebuchet MS"/>
              </a:rPr>
              <a:t>There is no correlation between flags of mobile phone, email, etc. with loan repayment; thus these columns can be deleted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nvSpPr>
        <p:spPr>
          <a:xfrm>
            <a:off x="379828" y="0"/>
            <a:ext cx="4600135" cy="8002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Trebuchet MS"/>
                <a:ea typeface="Trebuchet MS"/>
                <a:cs typeface="Trebuchet MS"/>
                <a:sym typeface="Trebuchet MS"/>
              </a:rPr>
              <a:t>Standardize Values:</a:t>
            </a:r>
            <a:endParaRPr b="1" i="1" sz="1800">
              <a:solidFill>
                <a:srgbClr val="FF0000"/>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337" name="Google Shape;337;p33"/>
          <p:cNvSpPr txBox="1"/>
          <p:nvPr/>
        </p:nvSpPr>
        <p:spPr>
          <a:xfrm>
            <a:off x="506437" y="506437"/>
            <a:ext cx="8947052" cy="59400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rgbClr val="FF0000"/>
                </a:solidFill>
                <a:latin typeface="Trebuchet MS"/>
                <a:ea typeface="Trebuchet MS"/>
                <a:cs typeface="Trebuchet MS"/>
                <a:sym typeface="Trebuchet MS"/>
              </a:rPr>
              <a:t>Strategy for data_set1:</a:t>
            </a:r>
            <a:endParaRPr/>
          </a:p>
          <a:p>
            <a:pPr indent="0" lvl="0" marL="0" marR="0" rtl="0" algn="l">
              <a:spcBef>
                <a:spcPts val="0"/>
              </a:spcBef>
              <a:spcAft>
                <a:spcPts val="0"/>
              </a:spcAft>
              <a:buNone/>
            </a:pPr>
            <a:r>
              <a:t/>
            </a:r>
            <a:endParaRPr b="1" sz="32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US" sz="3200">
                <a:solidFill>
                  <a:schemeClr val="dk1"/>
                </a:solidFill>
                <a:latin typeface="Trebuchet MS"/>
                <a:ea typeface="Trebuchet MS"/>
                <a:cs typeface="Trebuchet MS"/>
                <a:sym typeface="Trebuchet MS"/>
              </a:rPr>
              <a:t>🡺Convert DAYS_DECISION,DAYS_EMPLOYED, DAYS_REGISTRATION,DAYS_ID_PUBLISH from negative to positive as days cannot be negative.</a:t>
            </a:r>
            <a:endParaRPr/>
          </a:p>
          <a:p>
            <a:pPr indent="0" lvl="0" marL="0" marR="0" rtl="0" algn="l">
              <a:spcBef>
                <a:spcPts val="0"/>
              </a:spcBef>
              <a:spcAft>
                <a:spcPts val="0"/>
              </a:spcAft>
              <a:buNone/>
            </a:pPr>
            <a:r>
              <a:rPr lang="en-US" sz="3200">
                <a:solidFill>
                  <a:schemeClr val="dk1"/>
                </a:solidFill>
                <a:latin typeface="Trebuchet MS"/>
                <a:ea typeface="Trebuchet MS"/>
                <a:cs typeface="Trebuchet MS"/>
                <a:sym typeface="Trebuchet MS"/>
              </a:rPr>
              <a:t>🡺Convert DAYS_BIRTH from negative to positive values and calculate age and create categorical bins columns</a:t>
            </a:r>
            <a:endParaRPr/>
          </a:p>
          <a:p>
            <a:pPr indent="0" lvl="0" marL="0" marR="0" rtl="0" algn="l">
              <a:spcBef>
                <a:spcPts val="0"/>
              </a:spcBef>
              <a:spcAft>
                <a:spcPts val="0"/>
              </a:spcAft>
              <a:buNone/>
            </a:pPr>
            <a:r>
              <a:rPr lang="en-US" sz="3200">
                <a:solidFill>
                  <a:schemeClr val="dk1"/>
                </a:solidFill>
                <a:latin typeface="Trebuchet MS"/>
                <a:ea typeface="Trebuchet MS"/>
                <a:cs typeface="Trebuchet MS"/>
                <a:sym typeface="Trebuchet MS"/>
              </a:rPr>
              <a:t>🡺Categorize the amount variables into bins</a:t>
            </a:r>
            <a:endParaRPr/>
          </a:p>
          <a:p>
            <a:pPr indent="0" lvl="0" marL="0" marR="0" rtl="0" algn="l">
              <a:spcBef>
                <a:spcPts val="0"/>
              </a:spcBef>
              <a:spcAft>
                <a:spcPts val="0"/>
              </a:spcAft>
              <a:buNone/>
            </a:pPr>
            <a:r>
              <a:rPr lang="en-US" sz="3200">
                <a:solidFill>
                  <a:schemeClr val="dk1"/>
                </a:solidFill>
                <a:latin typeface="Trebuchet MS"/>
                <a:ea typeface="Trebuchet MS"/>
                <a:cs typeface="Trebuchet MS"/>
                <a:sym typeface="Trebuchet MS"/>
              </a:rPr>
              <a:t>🡺Convert region rating column and few other columns to categorical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Screen Clipping" id="342" name="Google Shape;342;p34"/>
          <p:cNvPicPr preferRelativeResize="0"/>
          <p:nvPr/>
        </p:nvPicPr>
        <p:blipFill rotWithShape="1">
          <a:blip r:embed="rId3">
            <a:alphaModFix/>
          </a:blip>
          <a:srcRect b="0" l="0" r="0" t="0"/>
          <a:stretch/>
        </p:blipFill>
        <p:spPr>
          <a:xfrm>
            <a:off x="260025" y="301164"/>
            <a:ext cx="9418548" cy="5114898"/>
          </a:xfrm>
          <a:prstGeom prst="rect">
            <a:avLst/>
          </a:prstGeom>
          <a:noFill/>
          <a:ln>
            <a:noFill/>
          </a:ln>
        </p:spPr>
      </p:pic>
      <p:sp>
        <p:nvSpPr>
          <p:cNvPr id="343" name="Google Shape;343;p34"/>
          <p:cNvSpPr txBox="1"/>
          <p:nvPr/>
        </p:nvSpPr>
        <p:spPr>
          <a:xfrm>
            <a:off x="450167" y="5824025"/>
            <a:ext cx="8525021" cy="923330"/>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800">
                <a:solidFill>
                  <a:schemeClr val="dk1"/>
                </a:solidFill>
                <a:latin typeface="Trebuchet MS"/>
                <a:ea typeface="Trebuchet MS"/>
                <a:cs typeface="Trebuchet MS"/>
                <a:sym typeface="Trebuchet MS"/>
              </a:rPr>
              <a:t>More than 50% loan applicants have income amount in the range of 100K-200K. Almost 92% loan applicants have income less than 300K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Screen Clipping" id="348" name="Google Shape;348;p35"/>
          <p:cNvPicPr preferRelativeResize="0"/>
          <p:nvPr/>
        </p:nvPicPr>
        <p:blipFill rotWithShape="1">
          <a:blip r:embed="rId3">
            <a:alphaModFix/>
          </a:blip>
          <a:srcRect b="0" l="0" r="0" t="0"/>
          <a:stretch/>
        </p:blipFill>
        <p:spPr>
          <a:xfrm>
            <a:off x="1082523" y="337625"/>
            <a:ext cx="8174019" cy="4740811"/>
          </a:xfrm>
          <a:prstGeom prst="rect">
            <a:avLst/>
          </a:prstGeom>
          <a:noFill/>
          <a:ln>
            <a:noFill/>
          </a:ln>
        </p:spPr>
      </p:pic>
      <p:sp>
        <p:nvSpPr>
          <p:cNvPr id="349" name="Google Shape;349;p35"/>
          <p:cNvSpPr txBox="1"/>
          <p:nvPr/>
        </p:nvSpPr>
        <p:spPr>
          <a:xfrm>
            <a:off x="478303" y="5934670"/>
            <a:ext cx="8468750" cy="923330"/>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800">
                <a:solidFill>
                  <a:schemeClr val="dk1"/>
                </a:solidFill>
                <a:latin typeface="Trebuchet MS"/>
                <a:ea typeface="Trebuchet MS"/>
                <a:cs typeface="Trebuchet MS"/>
                <a:sym typeface="Trebuchet MS"/>
              </a:rPr>
              <a:t>31% loan applicants have age above 50 years. More than 55% of loan applicants have age over 40 years.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Screen Clipping" id="354" name="Google Shape;354;p36"/>
          <p:cNvPicPr preferRelativeResize="0"/>
          <p:nvPr/>
        </p:nvPicPr>
        <p:blipFill rotWithShape="1">
          <a:blip r:embed="rId3">
            <a:alphaModFix/>
          </a:blip>
          <a:srcRect b="0" l="0" r="0" t="0"/>
          <a:stretch/>
        </p:blipFill>
        <p:spPr>
          <a:xfrm>
            <a:off x="394070" y="637364"/>
            <a:ext cx="9040487" cy="4989713"/>
          </a:xfrm>
          <a:prstGeom prst="rect">
            <a:avLst/>
          </a:prstGeom>
          <a:noFill/>
          <a:ln>
            <a:noFill/>
          </a:ln>
        </p:spPr>
      </p:pic>
      <p:sp>
        <p:nvSpPr>
          <p:cNvPr id="355" name="Google Shape;355;p36"/>
          <p:cNvSpPr txBox="1"/>
          <p:nvPr/>
        </p:nvSpPr>
        <p:spPr>
          <a:xfrm>
            <a:off x="394070" y="5922498"/>
            <a:ext cx="8651456" cy="935502"/>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800">
                <a:solidFill>
                  <a:schemeClr val="dk1"/>
                </a:solidFill>
                <a:latin typeface="Trebuchet MS"/>
                <a:ea typeface="Trebuchet MS"/>
                <a:cs typeface="Trebuchet MS"/>
                <a:sym typeface="Trebuchet MS"/>
              </a:rPr>
              <a:t>More than 55% of the loan applicants have work experience within 0-5 years and almost 80% of them have less than 10 years of work experience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p:nvPr/>
        </p:nvSpPr>
        <p:spPr>
          <a:xfrm>
            <a:off x="581603" y="0"/>
            <a:ext cx="566533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FF0000"/>
                </a:solidFill>
                <a:latin typeface="Georgia"/>
                <a:ea typeface="Georgia"/>
                <a:cs typeface="Georgia"/>
                <a:sym typeface="Georgia"/>
              </a:rPr>
              <a:t>Standardize Values for data_set2:</a:t>
            </a:r>
            <a:endParaRPr b="1" i="1" sz="1800">
              <a:solidFill>
                <a:srgbClr val="FF0000"/>
              </a:solidFill>
              <a:latin typeface="Inter"/>
              <a:ea typeface="Inter"/>
              <a:cs typeface="Inter"/>
              <a:sym typeface="Inter"/>
            </a:endParaRPr>
          </a:p>
        </p:txBody>
      </p:sp>
      <p:sp>
        <p:nvSpPr>
          <p:cNvPr id="361" name="Google Shape;361;p37"/>
          <p:cNvSpPr/>
          <p:nvPr/>
        </p:nvSpPr>
        <p:spPr>
          <a:xfrm>
            <a:off x="581603" y="461665"/>
            <a:ext cx="6096000"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Strategy for data_set2:</a:t>
            </a:r>
            <a:endParaRPr/>
          </a:p>
          <a:p>
            <a:pPr indent="0" lvl="0" marL="0" marR="0" rtl="0" algn="l">
              <a:spcBef>
                <a:spcPts val="0"/>
              </a:spcBef>
              <a:spcAft>
                <a:spcPts val="0"/>
              </a:spcAft>
              <a:buClr>
                <a:schemeClr val="dk1"/>
              </a:buClr>
              <a:buSzPts val="1800"/>
              <a:buFont typeface="Arial"/>
              <a:buNone/>
            </a:pPr>
            <a:r>
              <a:t/>
            </a:r>
            <a:endParaRPr b="1" sz="1800">
              <a:solidFill>
                <a:srgbClr val="8A6D3B"/>
              </a:solidFill>
              <a:latin typeface="Georgia"/>
              <a:ea typeface="Georgia"/>
              <a:cs typeface="Georgia"/>
              <a:sym typeface="Georgia"/>
            </a:endParaRPr>
          </a:p>
          <a:p>
            <a:pPr indent="-114300" lvl="0" marL="0" marR="0" rtl="0" algn="l">
              <a:spcBef>
                <a:spcPts val="0"/>
              </a:spcBef>
              <a:spcAft>
                <a:spcPts val="0"/>
              </a:spcAft>
              <a:buClr>
                <a:srgbClr val="002060"/>
              </a:buClr>
              <a:buSzPts val="1800"/>
              <a:buFont typeface="Arial"/>
              <a:buChar char="•"/>
            </a:pPr>
            <a:r>
              <a:rPr lang="en-US" sz="1800">
                <a:solidFill>
                  <a:srgbClr val="002060"/>
                </a:solidFill>
                <a:latin typeface="Georgia"/>
                <a:ea typeface="Georgia"/>
                <a:cs typeface="Georgia"/>
                <a:sym typeface="Georgia"/>
              </a:rPr>
              <a:t>Convert DAYS_DECISION from negative to positive values and create categorical bins columns.</a:t>
            </a:r>
            <a:endParaRPr/>
          </a:p>
          <a:p>
            <a:pPr indent="-114300" lvl="0" marL="0" marR="0" rtl="0" algn="l">
              <a:spcBef>
                <a:spcPts val="0"/>
              </a:spcBef>
              <a:spcAft>
                <a:spcPts val="0"/>
              </a:spcAft>
              <a:buClr>
                <a:srgbClr val="002060"/>
              </a:buClr>
              <a:buSzPts val="1800"/>
              <a:buFont typeface="Arial"/>
              <a:buChar char="•"/>
            </a:pPr>
            <a:r>
              <a:rPr lang="en-US" sz="1800">
                <a:solidFill>
                  <a:srgbClr val="002060"/>
                </a:solidFill>
                <a:latin typeface="Georgia"/>
                <a:ea typeface="Georgia"/>
                <a:cs typeface="Georgia"/>
                <a:sym typeface="Georgia"/>
              </a:rPr>
              <a:t>Convert loan purpose and few other columns to categorical.</a:t>
            </a:r>
            <a:endParaRPr b="0" i="0" sz="1800">
              <a:solidFill>
                <a:srgbClr val="002060"/>
              </a:solidFill>
              <a:latin typeface="Georgia"/>
              <a:ea typeface="Georgia"/>
              <a:cs typeface="Georgia"/>
              <a:sym typeface="Georgia"/>
            </a:endParaRPr>
          </a:p>
        </p:txBody>
      </p:sp>
      <p:pic>
        <p:nvPicPr>
          <p:cNvPr descr="Screen Clipping" id="362" name="Google Shape;362;p37"/>
          <p:cNvPicPr preferRelativeResize="0"/>
          <p:nvPr/>
        </p:nvPicPr>
        <p:blipFill rotWithShape="1">
          <a:blip r:embed="rId3">
            <a:alphaModFix/>
          </a:blip>
          <a:srcRect b="0" l="0" r="0" t="0"/>
          <a:stretch/>
        </p:blipFill>
        <p:spPr>
          <a:xfrm>
            <a:off x="337626" y="2215991"/>
            <a:ext cx="9467556" cy="3439005"/>
          </a:xfrm>
          <a:prstGeom prst="rect">
            <a:avLst/>
          </a:prstGeom>
          <a:noFill/>
          <a:ln>
            <a:noFill/>
          </a:ln>
        </p:spPr>
      </p:pic>
      <p:sp>
        <p:nvSpPr>
          <p:cNvPr id="363" name="Google Shape;363;p37"/>
          <p:cNvSpPr txBox="1"/>
          <p:nvPr/>
        </p:nvSpPr>
        <p:spPr>
          <a:xfrm>
            <a:off x="464235" y="5929533"/>
            <a:ext cx="8595360" cy="928467"/>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Trebuchet MS"/>
                <a:ea typeface="Trebuchet MS"/>
                <a:cs typeface="Trebuchet MS"/>
                <a:sym typeface="Trebuchet MS"/>
              </a:rPr>
              <a:t>Insight:</a:t>
            </a:r>
            <a:br>
              <a:rPr lang="en-US" sz="1800">
                <a:solidFill>
                  <a:schemeClr val="dk1"/>
                </a:solidFill>
                <a:latin typeface="Trebuchet MS"/>
                <a:ea typeface="Trebuchet MS"/>
                <a:cs typeface="Trebuchet MS"/>
                <a:sym typeface="Trebuchet MS"/>
              </a:rPr>
            </a:br>
            <a:r>
              <a:rPr lang="en-US" sz="1800">
                <a:solidFill>
                  <a:schemeClr val="dk1"/>
                </a:solidFill>
                <a:latin typeface="Trebuchet MS"/>
                <a:ea typeface="Trebuchet MS"/>
                <a:cs typeface="Trebuchet MS"/>
                <a:sym typeface="Trebuchet MS"/>
              </a:rPr>
              <a:t>Almost 37% loan applicants have applied for a new loan within 0-400 days of previous loan decision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8"/>
          <p:cNvSpPr/>
          <p:nvPr/>
        </p:nvSpPr>
        <p:spPr>
          <a:xfrm>
            <a:off x="561702" y="393896"/>
            <a:ext cx="58304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FF0000"/>
                </a:solidFill>
                <a:latin typeface="Georgia"/>
                <a:ea typeface="Georgia"/>
                <a:cs typeface="Georgia"/>
                <a:sym typeface="Georgia"/>
              </a:rPr>
              <a:t>Imputing Null Values in data_set1:</a:t>
            </a:r>
            <a:endParaRPr b="1" i="1" sz="1800">
              <a:solidFill>
                <a:srgbClr val="FF0000"/>
              </a:solidFill>
              <a:latin typeface="Inter"/>
              <a:ea typeface="Inter"/>
              <a:cs typeface="Inter"/>
              <a:sym typeface="Inter"/>
            </a:endParaRPr>
          </a:p>
        </p:txBody>
      </p:sp>
      <p:sp>
        <p:nvSpPr>
          <p:cNvPr id="369" name="Google Shape;369;p38"/>
          <p:cNvSpPr/>
          <p:nvPr/>
        </p:nvSpPr>
        <p:spPr>
          <a:xfrm>
            <a:off x="393895" y="1150982"/>
            <a:ext cx="9383151" cy="51398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0000"/>
                </a:solidFill>
                <a:latin typeface="Georgia"/>
                <a:ea typeface="Georgia"/>
                <a:cs typeface="Georgia"/>
                <a:sym typeface="Georgia"/>
              </a:rPr>
              <a:t>Strategy for data_set1:</a:t>
            </a:r>
            <a:endParaRPr i="1" sz="1800">
              <a:solidFill>
                <a:srgbClr val="FF0000"/>
              </a:solidFill>
              <a:latin typeface="Georgia"/>
              <a:ea typeface="Georgia"/>
              <a:cs typeface="Georgia"/>
              <a:sym typeface="Georgia"/>
            </a:endParaRPr>
          </a:p>
          <a:p>
            <a:pPr indent="-177800" lvl="0" marL="0" marR="0" rtl="0" algn="l">
              <a:spcBef>
                <a:spcPts val="0"/>
              </a:spcBef>
              <a:spcAft>
                <a:spcPts val="0"/>
              </a:spcAft>
              <a:buClr>
                <a:srgbClr val="002060"/>
              </a:buClr>
              <a:buSzPts val="2800"/>
              <a:buFont typeface="Arial"/>
              <a:buChar char="•"/>
            </a:pPr>
            <a:r>
              <a:rPr lang="en-US" sz="2800">
                <a:solidFill>
                  <a:srgbClr val="002060"/>
                </a:solidFill>
                <a:latin typeface="Georgia"/>
                <a:ea typeface="Georgia"/>
                <a:cs typeface="Georgia"/>
                <a:sym typeface="Georgia"/>
              </a:rPr>
              <a:t>To impute null values in categorical variables which has lower null percentage, mode() is used to impute the most frequent items.</a:t>
            </a:r>
            <a:endParaRPr/>
          </a:p>
          <a:p>
            <a:pPr indent="-177800" lvl="0" marL="0" marR="0" rtl="0" algn="l">
              <a:spcBef>
                <a:spcPts val="0"/>
              </a:spcBef>
              <a:spcAft>
                <a:spcPts val="0"/>
              </a:spcAft>
              <a:buClr>
                <a:srgbClr val="002060"/>
              </a:buClr>
              <a:buSzPts val="2800"/>
              <a:buFont typeface="Arial"/>
              <a:buChar char="•"/>
            </a:pPr>
            <a:r>
              <a:rPr lang="en-US" sz="2800">
                <a:solidFill>
                  <a:srgbClr val="002060"/>
                </a:solidFill>
                <a:latin typeface="Georgia"/>
                <a:ea typeface="Georgia"/>
                <a:cs typeface="Georgia"/>
                <a:sym typeface="Georgia"/>
              </a:rPr>
              <a:t>To impute null values in categorical variables which has higher null percentage, a new category is created.</a:t>
            </a:r>
            <a:endParaRPr/>
          </a:p>
          <a:p>
            <a:pPr indent="-177800" lvl="0" marL="0" marR="0" rtl="0" algn="l">
              <a:spcBef>
                <a:spcPts val="0"/>
              </a:spcBef>
              <a:spcAft>
                <a:spcPts val="0"/>
              </a:spcAft>
              <a:buClr>
                <a:srgbClr val="002060"/>
              </a:buClr>
              <a:buSzPts val="2800"/>
              <a:buFont typeface="Arial"/>
              <a:buChar char="•"/>
            </a:pPr>
            <a:r>
              <a:rPr lang="en-US" sz="2800">
                <a:solidFill>
                  <a:srgbClr val="002060"/>
                </a:solidFill>
                <a:latin typeface="Georgia"/>
                <a:ea typeface="Georgia"/>
                <a:cs typeface="Georgia"/>
                <a:sym typeface="Georgia"/>
              </a:rPr>
              <a:t>To impute null values in numerical variables which has lower null percentage, median() is used as</a:t>
            </a:r>
            <a:endParaRPr/>
          </a:p>
          <a:p>
            <a:pPr indent="-285750" lvl="1" marL="742950" marR="0" rtl="0" algn="l">
              <a:spcBef>
                <a:spcPts val="0"/>
              </a:spcBef>
              <a:spcAft>
                <a:spcPts val="0"/>
              </a:spcAft>
              <a:buClr>
                <a:srgbClr val="002060"/>
              </a:buClr>
              <a:buSzPts val="2800"/>
              <a:buFont typeface="Arial"/>
              <a:buChar char="•"/>
            </a:pPr>
            <a:r>
              <a:rPr b="0" i="0" lang="en-US" sz="2800" u="none" cap="none" strike="noStrike">
                <a:solidFill>
                  <a:srgbClr val="002060"/>
                </a:solidFill>
                <a:latin typeface="Georgia"/>
                <a:ea typeface="Georgia"/>
                <a:cs typeface="Georgia"/>
                <a:sym typeface="Georgia"/>
              </a:rPr>
              <a:t>There are no outliers in the columns</a:t>
            </a:r>
            <a:endParaRPr/>
          </a:p>
          <a:p>
            <a:pPr indent="-285750" lvl="1" marL="742950" marR="0" rtl="0" algn="l">
              <a:spcBef>
                <a:spcPts val="0"/>
              </a:spcBef>
              <a:spcAft>
                <a:spcPts val="0"/>
              </a:spcAft>
              <a:buClr>
                <a:srgbClr val="002060"/>
              </a:buClr>
              <a:buSzPts val="2800"/>
              <a:buFont typeface="Arial"/>
              <a:buChar char="•"/>
            </a:pPr>
            <a:r>
              <a:rPr b="0" i="0" lang="en-US" sz="2800" u="none" cap="none" strike="noStrike">
                <a:solidFill>
                  <a:srgbClr val="002060"/>
                </a:solidFill>
                <a:latin typeface="Georgia"/>
                <a:ea typeface="Georgia"/>
                <a:cs typeface="Georgia"/>
                <a:sym typeface="Georgia"/>
              </a:rPr>
              <a:t>Mean returned decimal values and median returned whole numbers and the columns were number of requests</a:t>
            </a:r>
            <a:endParaRPr b="0" i="0" sz="2800" u="none" cap="none" strike="noStrike">
              <a:solidFill>
                <a:srgbClr val="002060"/>
              </a:solidFill>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Screen Clipping" id="374" name="Google Shape;374;p39"/>
          <p:cNvPicPr preferRelativeResize="0"/>
          <p:nvPr/>
        </p:nvPicPr>
        <p:blipFill rotWithShape="1">
          <a:blip r:embed="rId3">
            <a:alphaModFix/>
          </a:blip>
          <a:srcRect b="0" l="0" r="0" t="0"/>
          <a:stretch/>
        </p:blipFill>
        <p:spPr>
          <a:xfrm>
            <a:off x="390954" y="606217"/>
            <a:ext cx="9104738" cy="54204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FF0000"/>
              </a:buClr>
              <a:buSzPts val="4800"/>
              <a:buFont typeface="Trebuchet MS"/>
              <a:buNone/>
            </a:pPr>
            <a:r>
              <a:rPr b="1" i="1" lang="en-US" sz="4800">
                <a:solidFill>
                  <a:srgbClr val="FF0000"/>
                </a:solidFill>
              </a:rPr>
              <a:t>EDA is used for:-</a:t>
            </a:r>
            <a:r>
              <a:rPr lang="en-US"/>
              <a:t> </a:t>
            </a:r>
            <a:endParaRPr/>
          </a:p>
        </p:txBody>
      </p:sp>
      <p:sp>
        <p:nvSpPr>
          <p:cNvPr id="164" name="Google Shape;164;p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320"/>
              <a:buChar char="►"/>
            </a:pPr>
            <a:r>
              <a:rPr lang="en-US" sz="2900"/>
              <a:t>Catching mistakes and analyses </a:t>
            </a:r>
            <a:endParaRPr/>
          </a:p>
          <a:p>
            <a:pPr indent="-342900" lvl="0" marL="342900" rtl="0" algn="l">
              <a:spcBef>
                <a:spcPts val="1000"/>
              </a:spcBef>
              <a:spcAft>
                <a:spcPts val="0"/>
              </a:spcAft>
              <a:buSzPts val="2320"/>
              <a:buChar char="►"/>
            </a:pPr>
            <a:r>
              <a:rPr lang="en-US" sz="2900"/>
              <a:t>Gaining new insights into data </a:t>
            </a:r>
            <a:endParaRPr/>
          </a:p>
          <a:p>
            <a:pPr indent="-342900" lvl="0" marL="342900" rtl="0" algn="l">
              <a:spcBef>
                <a:spcPts val="1000"/>
              </a:spcBef>
              <a:spcAft>
                <a:spcPts val="0"/>
              </a:spcAft>
              <a:buSzPts val="2320"/>
              <a:buChar char="►"/>
            </a:pPr>
            <a:r>
              <a:rPr lang="en-US" sz="2900"/>
              <a:t>Detecting outliers in data </a:t>
            </a:r>
            <a:endParaRPr/>
          </a:p>
          <a:p>
            <a:pPr indent="-342900" lvl="0" marL="342900" rtl="0" algn="l">
              <a:spcBef>
                <a:spcPts val="1000"/>
              </a:spcBef>
              <a:spcAft>
                <a:spcPts val="0"/>
              </a:spcAft>
              <a:buSzPts val="2320"/>
              <a:buChar char="►"/>
            </a:pPr>
            <a:r>
              <a:rPr lang="en-US" sz="2900"/>
              <a:t>Testing assumptions </a:t>
            </a:r>
            <a:endParaRPr/>
          </a:p>
          <a:p>
            <a:pPr indent="-342900" lvl="0" marL="342900" rtl="0" algn="l">
              <a:spcBef>
                <a:spcPts val="1000"/>
              </a:spcBef>
              <a:spcAft>
                <a:spcPts val="0"/>
              </a:spcAft>
              <a:buSzPts val="2320"/>
              <a:buChar char="►"/>
            </a:pPr>
            <a:r>
              <a:rPr lang="en-US" sz="2900"/>
              <a:t>Identifying important factors in the data </a:t>
            </a:r>
            <a:endParaRPr/>
          </a:p>
          <a:p>
            <a:pPr indent="-342900" lvl="0" marL="342900" rtl="0" algn="l">
              <a:spcBef>
                <a:spcPts val="1000"/>
              </a:spcBef>
              <a:spcAft>
                <a:spcPts val="0"/>
              </a:spcAft>
              <a:buSzPts val="2320"/>
              <a:buChar char="►"/>
            </a:pPr>
            <a:r>
              <a:rPr lang="en-US" sz="2900"/>
              <a:t>Understanding relationships </a:t>
            </a:r>
            <a:endParaRPr/>
          </a:p>
          <a:p>
            <a:pPr indent="0" lvl="0" marL="0" rtl="0" algn="l">
              <a:spcBef>
                <a:spcPts val="1000"/>
              </a:spcBef>
              <a:spcAft>
                <a:spcPts val="0"/>
              </a:spcAft>
              <a:buSzPts val="2320"/>
              <a:buNone/>
            </a:pPr>
            <a:r>
              <a:t/>
            </a:r>
            <a:endParaRPr sz="2900"/>
          </a:p>
          <a:p>
            <a:pPr indent="-251459" lvl="0" marL="342900" rtl="0" algn="l">
              <a:spcBef>
                <a:spcPts val="1000"/>
              </a:spcBef>
              <a:spcAft>
                <a:spcPts val="0"/>
              </a:spcAft>
              <a:buSzPts val="1440"/>
              <a:buNone/>
            </a:pPr>
            <a:r>
              <a:t/>
            </a:r>
            <a:endParaRPr/>
          </a:p>
        </p:txBody>
      </p:sp>
    </p:spTree>
  </p:cSld>
  <p:clrMapOvr>
    <a:masterClrMapping/>
  </p:clrMapOvr>
  <p:transition spd="slow" p14:dur="800">
    <p:circl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Screen Clipping" id="379" name="Google Shape;379;p40"/>
          <p:cNvPicPr preferRelativeResize="0"/>
          <p:nvPr/>
        </p:nvPicPr>
        <p:blipFill rotWithShape="1">
          <a:blip r:embed="rId3">
            <a:alphaModFix/>
          </a:blip>
          <a:srcRect b="0" l="0" r="0" t="0"/>
          <a:stretch/>
        </p:blipFill>
        <p:spPr>
          <a:xfrm>
            <a:off x="448334" y="234596"/>
            <a:ext cx="8906682" cy="602552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1"/>
          <p:cNvSpPr/>
          <p:nvPr/>
        </p:nvSpPr>
        <p:spPr>
          <a:xfrm>
            <a:off x="182879" y="0"/>
            <a:ext cx="92706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Impute with median as mean has decimals and this is number of requests</a:t>
            </a:r>
            <a:endParaRPr b="1" i="1" sz="1800">
              <a:solidFill>
                <a:srgbClr val="FF0000"/>
              </a:solidFill>
              <a:latin typeface="Trebuchet MS"/>
              <a:ea typeface="Trebuchet MS"/>
              <a:cs typeface="Trebuchet MS"/>
              <a:sym typeface="Trebuchet MS"/>
            </a:endParaRPr>
          </a:p>
        </p:txBody>
      </p:sp>
      <p:pic>
        <p:nvPicPr>
          <p:cNvPr descr="Screen Clipping" id="385" name="Google Shape;385;p41"/>
          <p:cNvPicPr preferRelativeResize="0"/>
          <p:nvPr/>
        </p:nvPicPr>
        <p:blipFill rotWithShape="1">
          <a:blip r:embed="rId3">
            <a:alphaModFix/>
          </a:blip>
          <a:srcRect b="0" l="0" r="0" t="0"/>
          <a:stretch/>
        </p:blipFill>
        <p:spPr>
          <a:xfrm>
            <a:off x="182879" y="369332"/>
            <a:ext cx="9270609" cy="5099498"/>
          </a:xfrm>
          <a:prstGeom prst="rect">
            <a:avLst/>
          </a:prstGeom>
          <a:noFill/>
          <a:ln>
            <a:noFill/>
          </a:ln>
        </p:spPr>
      </p:pic>
      <p:sp>
        <p:nvSpPr>
          <p:cNvPr id="386" name="Google Shape;386;p41"/>
          <p:cNvSpPr/>
          <p:nvPr/>
        </p:nvSpPr>
        <p:spPr>
          <a:xfrm>
            <a:off x="504090" y="5503783"/>
            <a:ext cx="8628185" cy="1354217"/>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Georgia"/>
                <a:ea typeface="Georgia"/>
                <a:cs typeface="Georgia"/>
                <a:sym typeface="Georgia"/>
              </a:rPr>
              <a:t>Insight:</a:t>
            </a:r>
            <a:br>
              <a:rPr lang="en-US" sz="1800">
                <a:solidFill>
                  <a:schemeClr val="dk1"/>
                </a:solidFill>
                <a:latin typeface="Trebuchet MS"/>
                <a:ea typeface="Trebuchet MS"/>
                <a:cs typeface="Trebuchet MS"/>
                <a:sym typeface="Trebuchet MS"/>
              </a:rPr>
            </a:br>
            <a:r>
              <a:rPr lang="en-US" sz="1600">
                <a:solidFill>
                  <a:srgbClr val="31708F"/>
                </a:solidFill>
                <a:latin typeface="Georgia"/>
                <a:ea typeface="Georgia"/>
                <a:cs typeface="Georgia"/>
                <a:sym typeface="Georgia"/>
              </a:rPr>
              <a:t>We still have few null values in the columns: AMT_GOODS_PRICE, OBS_30_CNT_SOCIAL_CIRCLE, DEF_30_CNT_SOCIAL_CIRCLE, OBS_60_CNT_SOCIAL_CIRCLE, DEF_60_CNT_SOCIAL_CIRCLE. We can ignore as this percentage is very less.</a:t>
            </a:r>
            <a:endParaRPr sz="1600">
              <a:solidFill>
                <a:schemeClr val="dk1"/>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2"/>
          <p:cNvSpPr/>
          <p:nvPr/>
        </p:nvSpPr>
        <p:spPr>
          <a:xfrm>
            <a:off x="1411403" y="0"/>
            <a:ext cx="676659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Georgia"/>
                <a:ea typeface="Georgia"/>
                <a:cs typeface="Georgia"/>
                <a:sym typeface="Georgia"/>
              </a:rPr>
              <a:t>Imputing Null Values in data_set2:</a:t>
            </a:r>
            <a:endParaRPr b="1" i="1" sz="1800">
              <a:solidFill>
                <a:srgbClr val="FF0000"/>
              </a:solidFill>
              <a:latin typeface="Inter"/>
              <a:ea typeface="Inter"/>
              <a:cs typeface="Inter"/>
              <a:sym typeface="Inter"/>
            </a:endParaRPr>
          </a:p>
        </p:txBody>
      </p:sp>
      <p:sp>
        <p:nvSpPr>
          <p:cNvPr id="392" name="Google Shape;392;p42"/>
          <p:cNvSpPr/>
          <p:nvPr/>
        </p:nvSpPr>
        <p:spPr>
          <a:xfrm>
            <a:off x="342276" y="523220"/>
            <a:ext cx="8904849" cy="5509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rgbClr val="FF0000"/>
                </a:solidFill>
                <a:latin typeface="Georgia"/>
                <a:ea typeface="Georgia"/>
                <a:cs typeface="Georgia"/>
                <a:sym typeface="Georgia"/>
              </a:rPr>
              <a:t>Strategy for data_set2:</a:t>
            </a:r>
            <a:endParaRPr/>
          </a:p>
          <a:p>
            <a:pPr indent="0" lvl="0" marL="0" marR="0" rtl="0" algn="l">
              <a:spcBef>
                <a:spcPts val="0"/>
              </a:spcBef>
              <a:spcAft>
                <a:spcPts val="0"/>
              </a:spcAft>
              <a:buNone/>
            </a:pPr>
            <a:r>
              <a:rPr lang="en-US" sz="1800">
                <a:solidFill>
                  <a:srgbClr val="8A6D3B"/>
                </a:solidFill>
                <a:latin typeface="Georgia"/>
                <a:ea typeface="Georgia"/>
                <a:cs typeface="Georgia"/>
                <a:sym typeface="Georgia"/>
              </a:rPr>
              <a:t>🡺</a:t>
            </a:r>
            <a:r>
              <a:rPr lang="en-US" sz="3600">
                <a:solidFill>
                  <a:srgbClr val="002060"/>
                </a:solidFill>
                <a:latin typeface="Georgia"/>
                <a:ea typeface="Georgia"/>
                <a:cs typeface="Georgia"/>
                <a:sym typeface="Georgia"/>
              </a:rPr>
              <a:t>To impute null values in numerical column, we analyzed the loan status and assigned values.</a:t>
            </a:r>
            <a:endParaRPr/>
          </a:p>
          <a:p>
            <a:pPr indent="0" lvl="0" marL="0" marR="0" rtl="0" algn="l">
              <a:spcBef>
                <a:spcPts val="0"/>
              </a:spcBef>
              <a:spcAft>
                <a:spcPts val="0"/>
              </a:spcAft>
              <a:buNone/>
            </a:pPr>
            <a:r>
              <a:rPr lang="en-US" sz="3600">
                <a:solidFill>
                  <a:srgbClr val="002060"/>
                </a:solidFill>
                <a:latin typeface="Georgia"/>
                <a:ea typeface="Georgia"/>
                <a:cs typeface="Georgia"/>
                <a:sym typeface="Georgia"/>
              </a:rPr>
              <a:t>🡺To impute null values in continuous variables, we plotted the distribution of the columns and used</a:t>
            </a:r>
            <a:endParaRPr/>
          </a:p>
          <a:p>
            <a:pPr indent="-285750" lvl="1" marL="742950" marR="0" rtl="0" algn="l">
              <a:spcBef>
                <a:spcPts val="0"/>
              </a:spcBef>
              <a:spcAft>
                <a:spcPts val="0"/>
              </a:spcAft>
              <a:buClr>
                <a:srgbClr val="002060"/>
              </a:buClr>
              <a:buSzPts val="3600"/>
              <a:buFont typeface="Arial"/>
              <a:buChar char="•"/>
            </a:pPr>
            <a:r>
              <a:rPr b="0" i="0" lang="en-US" sz="3600" u="none" cap="none" strike="noStrike">
                <a:solidFill>
                  <a:srgbClr val="002060"/>
                </a:solidFill>
                <a:latin typeface="Georgia"/>
                <a:ea typeface="Georgia"/>
                <a:cs typeface="Georgia"/>
                <a:sym typeface="Georgia"/>
              </a:rPr>
              <a:t>median if the distribution is skewed</a:t>
            </a:r>
            <a:endParaRPr/>
          </a:p>
          <a:p>
            <a:pPr indent="-285750" lvl="1" marL="742950" marR="0" rtl="0" algn="l">
              <a:spcBef>
                <a:spcPts val="0"/>
              </a:spcBef>
              <a:spcAft>
                <a:spcPts val="0"/>
              </a:spcAft>
              <a:buClr>
                <a:srgbClr val="002060"/>
              </a:buClr>
              <a:buSzPts val="3600"/>
              <a:buFont typeface="Arial"/>
              <a:buChar char="•"/>
            </a:pPr>
            <a:r>
              <a:rPr b="0" i="0" lang="en-US" sz="3600" u="none" cap="none" strike="noStrike">
                <a:solidFill>
                  <a:srgbClr val="002060"/>
                </a:solidFill>
                <a:latin typeface="Georgia"/>
                <a:ea typeface="Georgia"/>
                <a:cs typeface="Georgia"/>
                <a:sym typeface="Georgia"/>
              </a:rPr>
              <a:t>mode if the distribution pattern is preserved.</a:t>
            </a:r>
            <a:endParaRPr b="0" i="0" sz="3600" u="none" cap="none" strike="noStrike">
              <a:solidFill>
                <a:srgbClr val="002060"/>
              </a:solidFill>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Screen Clipping" id="397" name="Google Shape;397;p43"/>
          <p:cNvPicPr preferRelativeResize="0"/>
          <p:nvPr/>
        </p:nvPicPr>
        <p:blipFill rotWithShape="1">
          <a:blip r:embed="rId3">
            <a:alphaModFix/>
          </a:blip>
          <a:srcRect b="0" l="0" r="0" t="0"/>
          <a:stretch/>
        </p:blipFill>
        <p:spPr>
          <a:xfrm>
            <a:off x="215277" y="281354"/>
            <a:ext cx="9181942" cy="621792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p:nvPr/>
        </p:nvSpPr>
        <p:spPr>
          <a:xfrm>
            <a:off x="464234" y="0"/>
            <a:ext cx="87923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FF0000"/>
                </a:solidFill>
                <a:latin typeface="Georgia"/>
                <a:ea typeface="Georgia"/>
                <a:cs typeface="Georgia"/>
                <a:sym typeface="Georgia"/>
              </a:rPr>
              <a:t>Impute AMT_ANNUITY with median as the distribution is greatly skewed:</a:t>
            </a:r>
            <a:endParaRPr i="1" sz="1800">
              <a:solidFill>
                <a:srgbClr val="FF0000"/>
              </a:solidFill>
              <a:latin typeface="Trebuchet MS"/>
              <a:ea typeface="Trebuchet MS"/>
              <a:cs typeface="Trebuchet MS"/>
              <a:sym typeface="Trebuchet MS"/>
            </a:endParaRPr>
          </a:p>
        </p:txBody>
      </p:sp>
      <p:pic>
        <p:nvPicPr>
          <p:cNvPr descr="Screen Clipping" id="403" name="Google Shape;403;p44"/>
          <p:cNvPicPr preferRelativeResize="0"/>
          <p:nvPr/>
        </p:nvPicPr>
        <p:blipFill rotWithShape="1">
          <a:blip r:embed="rId3">
            <a:alphaModFix/>
          </a:blip>
          <a:srcRect b="0" l="0" r="0" t="0"/>
          <a:stretch/>
        </p:blipFill>
        <p:spPr>
          <a:xfrm>
            <a:off x="464234" y="369332"/>
            <a:ext cx="8478433" cy="4934639"/>
          </a:xfrm>
          <a:prstGeom prst="rect">
            <a:avLst/>
          </a:prstGeom>
          <a:noFill/>
          <a:ln>
            <a:noFill/>
          </a:ln>
        </p:spPr>
      </p:pic>
      <p:sp>
        <p:nvSpPr>
          <p:cNvPr id="404" name="Google Shape;404;p44"/>
          <p:cNvSpPr/>
          <p:nvPr/>
        </p:nvSpPr>
        <p:spPr>
          <a:xfrm>
            <a:off x="464234" y="5664705"/>
            <a:ext cx="8567225" cy="1200329"/>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Insight:</a:t>
            </a:r>
            <a:br>
              <a:rPr lang="en-US" sz="1800">
                <a:solidFill>
                  <a:schemeClr val="dk1"/>
                </a:solidFill>
                <a:latin typeface="Trebuchet MS"/>
                <a:ea typeface="Trebuchet MS"/>
                <a:cs typeface="Trebuchet MS"/>
                <a:sym typeface="Trebuchet MS"/>
              </a:rPr>
            </a:br>
            <a:r>
              <a:rPr lang="en-US" sz="1800">
                <a:solidFill>
                  <a:srgbClr val="31708F"/>
                </a:solidFill>
                <a:latin typeface="Georgia"/>
                <a:ea typeface="Georgia"/>
                <a:cs typeface="Georgia"/>
                <a:sym typeface="Georgia"/>
              </a:rPr>
              <a:t>There is a single peak at the left side of the distribution and it indicates the presence of outliers and hence imputing with mean would not be the right approach and hence imputing with median.</a:t>
            </a:r>
            <a:endParaRPr sz="1800">
              <a:solidFill>
                <a:schemeClr val="dk1"/>
              </a:solidFill>
              <a:latin typeface="Trebuchet MS"/>
              <a:ea typeface="Trebuchet MS"/>
              <a:cs typeface="Trebuchet MS"/>
              <a:sym typeface="Trebuchet MS"/>
            </a:endParaRPr>
          </a:p>
        </p:txBody>
      </p:sp>
      <p:pic>
        <p:nvPicPr>
          <p:cNvPr descr="Screen Clipping" id="405" name="Google Shape;405;p44"/>
          <p:cNvPicPr preferRelativeResize="0"/>
          <p:nvPr/>
        </p:nvPicPr>
        <p:blipFill rotWithShape="1">
          <a:blip r:embed="rId5">
            <a:alphaModFix/>
          </a:blip>
          <a:srcRect b="0" l="0" r="0" t="0"/>
          <a:stretch/>
        </p:blipFill>
        <p:spPr>
          <a:xfrm>
            <a:off x="648289" y="5188389"/>
            <a:ext cx="8383170" cy="47631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5"/>
          <p:cNvSpPr/>
          <p:nvPr/>
        </p:nvSpPr>
        <p:spPr>
          <a:xfrm>
            <a:off x="0" y="123484"/>
            <a:ext cx="94675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Impute AMT_GOODS_PRICE with mode as the distribution is closely similar:</a:t>
            </a:r>
            <a:endParaRPr b="1" i="1" sz="1800">
              <a:solidFill>
                <a:srgbClr val="FF0000"/>
              </a:solidFill>
              <a:latin typeface="Trebuchet MS"/>
              <a:ea typeface="Trebuchet MS"/>
              <a:cs typeface="Trebuchet MS"/>
              <a:sym typeface="Trebuchet MS"/>
            </a:endParaRPr>
          </a:p>
        </p:txBody>
      </p:sp>
      <p:pic>
        <p:nvPicPr>
          <p:cNvPr descr="Screen Clipping" id="411" name="Google Shape;411;p45"/>
          <p:cNvPicPr preferRelativeResize="0"/>
          <p:nvPr/>
        </p:nvPicPr>
        <p:blipFill rotWithShape="1">
          <a:blip r:embed="rId3">
            <a:alphaModFix/>
          </a:blip>
          <a:srcRect b="0" l="0" r="0" t="0"/>
          <a:stretch/>
        </p:blipFill>
        <p:spPr>
          <a:xfrm>
            <a:off x="432640" y="492816"/>
            <a:ext cx="9034917" cy="4925112"/>
          </a:xfrm>
          <a:prstGeom prst="rect">
            <a:avLst/>
          </a:prstGeom>
          <a:noFill/>
          <a:ln>
            <a:noFill/>
          </a:ln>
        </p:spPr>
      </p:pic>
      <p:sp>
        <p:nvSpPr>
          <p:cNvPr id="412" name="Google Shape;412;p45"/>
          <p:cNvSpPr/>
          <p:nvPr/>
        </p:nvSpPr>
        <p:spPr>
          <a:xfrm>
            <a:off x="432640" y="6211669"/>
            <a:ext cx="8609428" cy="646331"/>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eorgia"/>
                <a:ea typeface="Georgia"/>
                <a:cs typeface="Georgia"/>
                <a:sym typeface="Georgia"/>
              </a:rPr>
              <a:t>There are several peaks along the distribution. Let's impute using the mode, mean and median and see if the distribution is still about the same.</a:t>
            </a:r>
            <a:endParaRPr sz="1800">
              <a:solidFill>
                <a:schemeClr val="dk1"/>
              </a:solidFill>
              <a:latin typeface="Trebuchet MS"/>
              <a:ea typeface="Trebuchet MS"/>
              <a:cs typeface="Trebuchet MS"/>
              <a:sym typeface="Trebuchet MS"/>
            </a:endParaRPr>
          </a:p>
        </p:txBody>
      </p:sp>
      <p:sp>
        <p:nvSpPr>
          <p:cNvPr id="413" name="Google Shape;413;p45"/>
          <p:cNvSpPr/>
          <p:nvPr/>
        </p:nvSpPr>
        <p:spPr>
          <a:xfrm>
            <a:off x="4375052" y="6858000"/>
            <a:ext cx="358726" cy="597877"/>
          </a:xfrm>
          <a:prstGeom prst="downArrow">
            <a:avLst>
              <a:gd fmla="val 50000" name="adj1"/>
              <a:gd fmla="val 50000" name="adj2"/>
            </a:avLst>
          </a:prstGeom>
          <a:solidFill>
            <a:schemeClr val="accent1"/>
          </a:solidFill>
          <a:ln cap="flat" cmpd="sng" w="127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descr="Screen Clipping" id="418" name="Google Shape;418;p46"/>
          <p:cNvPicPr preferRelativeResize="0"/>
          <p:nvPr/>
        </p:nvPicPr>
        <p:blipFill rotWithShape="1">
          <a:blip r:embed="rId3">
            <a:alphaModFix/>
          </a:blip>
          <a:srcRect b="0" l="0" r="0" t="0"/>
          <a:stretch/>
        </p:blipFill>
        <p:spPr>
          <a:xfrm>
            <a:off x="341232" y="947636"/>
            <a:ext cx="9202434" cy="5157743"/>
          </a:xfrm>
          <a:prstGeom prst="rect">
            <a:avLst/>
          </a:prstGeom>
          <a:noFill/>
          <a:ln>
            <a:noFill/>
          </a:ln>
        </p:spPr>
      </p:pic>
      <p:sp>
        <p:nvSpPr>
          <p:cNvPr id="419" name="Google Shape;419;p46"/>
          <p:cNvSpPr/>
          <p:nvPr/>
        </p:nvSpPr>
        <p:spPr>
          <a:xfrm>
            <a:off x="242758" y="125661"/>
            <a:ext cx="872196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There are several peaks along the distribution. Let's impute using the mode, mean and median and see if the distribution is still about the same.</a:t>
            </a:r>
            <a:endParaRPr b="1" i="1" sz="1800">
              <a:solidFill>
                <a:srgbClr val="FF0000"/>
              </a:solidFill>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47"/>
          <p:cNvPicPr preferRelativeResize="0"/>
          <p:nvPr/>
        </p:nvPicPr>
        <p:blipFill rotWithShape="1">
          <a:blip r:embed="rId3">
            <a:alphaModFix/>
          </a:blip>
          <a:srcRect b="0" l="0" r="0" t="0"/>
          <a:stretch/>
        </p:blipFill>
        <p:spPr>
          <a:xfrm>
            <a:off x="436717" y="0"/>
            <a:ext cx="8918298" cy="5669280"/>
          </a:xfrm>
          <a:prstGeom prst="rect">
            <a:avLst/>
          </a:prstGeom>
          <a:noFill/>
          <a:ln>
            <a:noFill/>
          </a:ln>
        </p:spPr>
      </p:pic>
      <p:sp>
        <p:nvSpPr>
          <p:cNvPr id="425" name="Google Shape;425;p47"/>
          <p:cNvSpPr/>
          <p:nvPr/>
        </p:nvSpPr>
        <p:spPr>
          <a:xfrm>
            <a:off x="436717" y="6034092"/>
            <a:ext cx="8707283" cy="923330"/>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Insight:</a:t>
            </a:r>
            <a:br>
              <a:rPr lang="en-US" sz="1800">
                <a:solidFill>
                  <a:schemeClr val="dk1"/>
                </a:solidFill>
                <a:latin typeface="Trebuchet MS"/>
                <a:ea typeface="Trebuchet MS"/>
                <a:cs typeface="Trebuchet MS"/>
                <a:sym typeface="Trebuchet MS"/>
              </a:rPr>
            </a:br>
            <a:r>
              <a:rPr lang="en-US" sz="1800">
                <a:solidFill>
                  <a:srgbClr val="31708F"/>
                </a:solidFill>
                <a:latin typeface="Georgia"/>
                <a:ea typeface="Georgia"/>
                <a:cs typeface="Georgia"/>
                <a:sym typeface="Georgia"/>
              </a:rPr>
              <a:t>The original distribution is closer with the distribution of data imputed with mode in this case</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8"/>
          <p:cNvSpPr/>
          <p:nvPr/>
        </p:nvSpPr>
        <p:spPr>
          <a:xfrm>
            <a:off x="436099" y="0"/>
            <a:ext cx="686856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Georgia"/>
                <a:ea typeface="Georgia"/>
                <a:cs typeface="Georgia"/>
                <a:sym typeface="Georgia"/>
              </a:rPr>
              <a:t>Identifying the outliers</a:t>
            </a:r>
            <a:r>
              <a:rPr b="1" i="1" lang="en-US" sz="1800">
                <a:solidFill>
                  <a:srgbClr val="FF0000"/>
                </a:solidFill>
                <a:latin typeface="Georgia"/>
                <a:ea typeface="Georgia"/>
                <a:cs typeface="Georgia"/>
                <a:sym typeface="Georgia"/>
              </a:rPr>
              <a:t>:</a:t>
            </a:r>
            <a:endParaRPr b="1" i="1" sz="1800">
              <a:solidFill>
                <a:srgbClr val="FF0000"/>
              </a:solidFill>
              <a:latin typeface="Inter"/>
              <a:ea typeface="Inter"/>
              <a:cs typeface="Inter"/>
              <a:sym typeface="Inter"/>
            </a:endParaRPr>
          </a:p>
        </p:txBody>
      </p:sp>
      <p:sp>
        <p:nvSpPr>
          <p:cNvPr id="431" name="Google Shape;431;p48"/>
          <p:cNvSpPr/>
          <p:nvPr/>
        </p:nvSpPr>
        <p:spPr>
          <a:xfrm>
            <a:off x="436099" y="523220"/>
            <a:ext cx="562365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FF0000"/>
                </a:solidFill>
                <a:latin typeface="Georgia"/>
                <a:ea typeface="Georgia"/>
                <a:cs typeface="Georgia"/>
                <a:sym typeface="Georgia"/>
              </a:rPr>
              <a:t>Finding outlier information in data_set1</a:t>
            </a:r>
            <a:endParaRPr b="1" i="1" sz="1800">
              <a:solidFill>
                <a:srgbClr val="FF0000"/>
              </a:solidFill>
              <a:latin typeface="Trebuchet MS"/>
              <a:ea typeface="Trebuchet MS"/>
              <a:cs typeface="Trebuchet MS"/>
              <a:sym typeface="Trebuchet MS"/>
            </a:endParaRPr>
          </a:p>
        </p:txBody>
      </p:sp>
      <p:pic>
        <p:nvPicPr>
          <p:cNvPr descr="Screen Clipping" id="432" name="Google Shape;432;p48"/>
          <p:cNvPicPr preferRelativeResize="0"/>
          <p:nvPr/>
        </p:nvPicPr>
        <p:blipFill rotWithShape="1">
          <a:blip r:embed="rId3">
            <a:alphaModFix/>
          </a:blip>
          <a:srcRect b="0" l="0" r="0" t="0"/>
          <a:stretch/>
        </p:blipFill>
        <p:spPr>
          <a:xfrm>
            <a:off x="436099" y="1046440"/>
            <a:ext cx="8821166" cy="546224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49"/>
          <p:cNvPicPr preferRelativeResize="0"/>
          <p:nvPr/>
        </p:nvPicPr>
        <p:blipFill rotWithShape="1">
          <a:blip r:embed="rId3">
            <a:alphaModFix/>
          </a:blip>
          <a:srcRect b="0" l="0" r="0" t="0"/>
          <a:stretch/>
        </p:blipFill>
        <p:spPr>
          <a:xfrm>
            <a:off x="253218" y="409685"/>
            <a:ext cx="9228406" cy="4239093"/>
          </a:xfrm>
          <a:prstGeom prst="rect">
            <a:avLst/>
          </a:prstGeom>
          <a:noFill/>
          <a:ln>
            <a:noFill/>
          </a:ln>
        </p:spPr>
      </p:pic>
      <p:sp>
        <p:nvSpPr>
          <p:cNvPr id="438" name="Google Shape;438;p49"/>
          <p:cNvSpPr/>
          <p:nvPr/>
        </p:nvSpPr>
        <p:spPr>
          <a:xfrm>
            <a:off x="422030" y="4765119"/>
            <a:ext cx="8890782" cy="2092881"/>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Insight:</a:t>
            </a:r>
            <a:br>
              <a:rPr lang="en-US" sz="1800">
                <a:solidFill>
                  <a:schemeClr val="dk1"/>
                </a:solidFill>
                <a:latin typeface="Trebuchet MS"/>
                <a:ea typeface="Trebuchet MS"/>
                <a:cs typeface="Trebuchet MS"/>
                <a:sym typeface="Trebuchet MS"/>
              </a:rPr>
            </a:br>
            <a:r>
              <a:rPr lang="en-US" sz="1600">
                <a:solidFill>
                  <a:srgbClr val="31708F"/>
                </a:solidFill>
                <a:latin typeface="Georgia"/>
                <a:ea typeface="Georgia"/>
                <a:cs typeface="Georgia"/>
                <a:sym typeface="Georgia"/>
              </a:rPr>
              <a:t>It can be seen that in current application dataAMT_ANNUITY, AMT_CREDIT, AMT_GOODS_PRICE,CNT_CHILDREN have some number of outliers.</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AMT_INCOME_TOTAL has huge number of outliers which indicate that few of the loan applicants have high income when compared to the others.</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DAYS_BIRTH has no outliers which means the data available is reliable.</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DAYS_EMPLOYED has outlier values around 350000(days) which is around 958 years which is impossible and hence this has to be incorrect entry.</a:t>
            </a:r>
            <a:endParaRPr b="0" i="0" sz="1600">
              <a:solidFill>
                <a:srgbClr val="31708F"/>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mt="90000"/>
          </a:blip>
          <a:tile algn="ctr" flip="xy" tx="0" sx="100000" ty="0" sy="100000"/>
        </a:blipFill>
      </p:bgPr>
    </p:bg>
    <p:spTree>
      <p:nvGrpSpPr>
        <p:cNvPr id="168" name="Shape 168"/>
        <p:cNvGrpSpPr/>
        <p:nvPr/>
      </p:nvGrpSpPr>
      <p:grpSpPr>
        <a:xfrm>
          <a:off x="0" y="0"/>
          <a:ext cx="0" cy="0"/>
          <a:chOff x="0" y="0"/>
          <a:chExt cx="0" cy="0"/>
        </a:xfrm>
      </p:grpSpPr>
      <p:sp>
        <p:nvSpPr>
          <p:cNvPr id="169" name="Google Shape;169;p5"/>
          <p:cNvSpPr txBox="1"/>
          <p:nvPr/>
        </p:nvSpPr>
        <p:spPr>
          <a:xfrm>
            <a:off x="1819249" y="1567575"/>
            <a:ext cx="7841293" cy="2646878"/>
          </a:xfrm>
          <a:prstGeom prst="rect">
            <a:avLst/>
          </a:prstGeom>
          <a:noFill/>
          <a:ln>
            <a:noFill/>
          </a:ln>
          <a:effectLst>
            <a:outerShdw blurRad="225425" algn="ctr" dir="5220000" dist="50800">
              <a:srgbClr val="000000">
                <a:alpha val="32941"/>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600">
                <a:solidFill>
                  <a:srgbClr val="C00000"/>
                </a:solidFill>
                <a:latin typeface="Algerian"/>
                <a:ea typeface="Algerian"/>
                <a:cs typeface="Algerian"/>
                <a:sym typeface="Algerian"/>
              </a:rPr>
              <a:t>Loans</a:t>
            </a:r>
            <a:endParaRPr b="1" i="1" sz="16600">
              <a:solidFill>
                <a:srgbClr val="C00000"/>
              </a:solidFill>
              <a:latin typeface="Algerian"/>
              <a:ea typeface="Algerian"/>
              <a:cs typeface="Algerian"/>
              <a:sym typeface="Algerian"/>
            </a:endParaRPr>
          </a:p>
        </p:txBody>
      </p:sp>
      <p:sp>
        <p:nvSpPr>
          <p:cNvPr id="170" name="Google Shape;170;p5"/>
          <p:cNvSpPr txBox="1"/>
          <p:nvPr/>
        </p:nvSpPr>
        <p:spPr>
          <a:xfrm>
            <a:off x="914400" y="6573653"/>
            <a:ext cx="8417490" cy="9269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p:txBody>
      </p:sp>
      <p:sp>
        <p:nvSpPr>
          <p:cNvPr id="171" name="Google Shape;171;p5"/>
          <p:cNvSpPr txBox="1"/>
          <p:nvPr/>
        </p:nvSpPr>
        <p:spPr>
          <a:xfrm>
            <a:off x="463464" y="6854248"/>
            <a:ext cx="8497656" cy="646331"/>
          </a:xfrm>
          <a:prstGeom prst="rect">
            <a:avLst/>
          </a:prstGeom>
          <a:blipFill rotWithShape="1">
            <a:blip r:embed="rId4">
              <a:alphaModFix amt="90000"/>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dk1"/>
                </a:solidFill>
                <a:latin typeface="Trebuchet MS"/>
                <a:ea typeface="Trebuchet MS"/>
                <a:cs typeface="Trebuchet MS"/>
                <a:sym typeface="Trebuchet MS"/>
              </a:rPr>
              <a:t> EDA : Bank Loan Default Risk Analysis</a:t>
            </a:r>
            <a:endParaRPr b="1" sz="3600">
              <a:solidFill>
                <a:schemeClr val="dk1"/>
              </a:solidFill>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0"/>
          <p:cNvSpPr/>
          <p:nvPr/>
        </p:nvSpPr>
        <p:spPr>
          <a:xfrm>
            <a:off x="1237957" y="233848"/>
            <a:ext cx="77941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We can see the stats for these columns below as well</a:t>
            </a:r>
            <a:endParaRPr sz="1800">
              <a:solidFill>
                <a:schemeClr val="dk1"/>
              </a:solidFill>
              <a:latin typeface="Trebuchet MS"/>
              <a:ea typeface="Trebuchet MS"/>
              <a:cs typeface="Trebuchet MS"/>
              <a:sym typeface="Trebuchet MS"/>
            </a:endParaRPr>
          </a:p>
        </p:txBody>
      </p:sp>
      <p:pic>
        <p:nvPicPr>
          <p:cNvPr descr="Screen Clipping" id="444" name="Google Shape;444;p50"/>
          <p:cNvPicPr preferRelativeResize="0"/>
          <p:nvPr/>
        </p:nvPicPr>
        <p:blipFill rotWithShape="1">
          <a:blip r:embed="rId3">
            <a:alphaModFix/>
          </a:blip>
          <a:srcRect b="0" l="0" r="0" t="0"/>
          <a:stretch/>
        </p:blipFill>
        <p:spPr>
          <a:xfrm>
            <a:off x="585135" y="718337"/>
            <a:ext cx="8755813" cy="526043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1"/>
          <p:cNvSpPr/>
          <p:nvPr/>
        </p:nvSpPr>
        <p:spPr>
          <a:xfrm>
            <a:off x="1266093" y="0"/>
            <a:ext cx="691267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FF0000"/>
                </a:solidFill>
                <a:latin typeface="Georgia"/>
                <a:ea typeface="Georgia"/>
                <a:cs typeface="Georgia"/>
                <a:sym typeface="Georgia"/>
              </a:rPr>
              <a:t>Finding outlier information in data_set2:</a:t>
            </a:r>
            <a:endParaRPr b="1" i="1" sz="1800">
              <a:solidFill>
                <a:srgbClr val="FF0000"/>
              </a:solidFill>
              <a:latin typeface="Trebuchet MS"/>
              <a:ea typeface="Trebuchet MS"/>
              <a:cs typeface="Trebuchet MS"/>
              <a:sym typeface="Trebuchet MS"/>
            </a:endParaRPr>
          </a:p>
        </p:txBody>
      </p:sp>
      <p:pic>
        <p:nvPicPr>
          <p:cNvPr descr="Screen Clipping" id="450" name="Google Shape;450;p51"/>
          <p:cNvPicPr preferRelativeResize="0"/>
          <p:nvPr/>
        </p:nvPicPr>
        <p:blipFill rotWithShape="1">
          <a:blip r:embed="rId3">
            <a:alphaModFix/>
          </a:blip>
          <a:srcRect b="0" l="0" r="0" t="0"/>
          <a:stretch/>
        </p:blipFill>
        <p:spPr>
          <a:xfrm>
            <a:off x="593902" y="600261"/>
            <a:ext cx="8668960" cy="547698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2"/>
          <p:cNvPicPr preferRelativeResize="0"/>
          <p:nvPr/>
        </p:nvPicPr>
        <p:blipFill rotWithShape="1">
          <a:blip r:embed="rId3">
            <a:alphaModFix/>
          </a:blip>
          <a:srcRect b="0" l="0" r="0" t="0"/>
          <a:stretch/>
        </p:blipFill>
        <p:spPr>
          <a:xfrm>
            <a:off x="267286" y="376361"/>
            <a:ext cx="9172135" cy="4350383"/>
          </a:xfrm>
          <a:prstGeom prst="rect">
            <a:avLst/>
          </a:prstGeom>
          <a:noFill/>
          <a:ln>
            <a:noFill/>
          </a:ln>
        </p:spPr>
      </p:pic>
      <p:sp>
        <p:nvSpPr>
          <p:cNvPr id="456" name="Google Shape;456;p52"/>
          <p:cNvSpPr/>
          <p:nvPr/>
        </p:nvSpPr>
        <p:spPr>
          <a:xfrm>
            <a:off x="464233" y="4826675"/>
            <a:ext cx="8525022" cy="2031325"/>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Insight:</a:t>
            </a:r>
            <a:r>
              <a:rPr b="1" lang="en-US" sz="1800">
                <a:solidFill>
                  <a:srgbClr val="31708F"/>
                </a:solidFill>
                <a:latin typeface="Georgia"/>
                <a:ea typeface="Georgia"/>
                <a:cs typeface="Georgia"/>
                <a:sym typeface="Georgia"/>
              </a:rPr>
              <a:t> </a:t>
            </a:r>
            <a:endParaRPr b="1" sz="1800">
              <a:solidFill>
                <a:srgbClr val="31708F"/>
              </a:solidFill>
              <a:latin typeface="Georgia"/>
              <a:ea typeface="Georgia"/>
              <a:cs typeface="Georgia"/>
              <a:sym typeface="Georgia"/>
            </a:endParaRPr>
          </a:p>
          <a:p>
            <a:pPr indent="-342900" lvl="0" marL="34290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AMT_ANNUITY, AMT_APPLICATION, AMT_CREDIT, AMT_GOODS_PRICE, SELLERPLACE_AREA have huge number of outliers</a:t>
            </a:r>
            <a:endParaRPr sz="1800">
              <a:solidFill>
                <a:srgbClr val="31708F"/>
              </a:solidFill>
              <a:latin typeface="Georgia"/>
              <a:ea typeface="Georgia"/>
              <a:cs typeface="Georgia"/>
              <a:sym typeface="Georgia"/>
            </a:endParaRPr>
          </a:p>
          <a:p>
            <a:pPr indent="-342900" lvl="0" marL="34290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CNT_PAYMENT has few outlier values.</a:t>
            </a:r>
            <a:endParaRPr/>
          </a:p>
          <a:p>
            <a:pPr indent="-342900" lvl="0" marL="34290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SK_ID_CURR is an ID column and hence no outliers.</a:t>
            </a:r>
            <a:endParaRPr/>
          </a:p>
          <a:p>
            <a:pPr indent="-342900" lvl="0" marL="34290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DAYS_DECISION has little number of outliers indicating that these previous applications decisions were taken long back.</a:t>
            </a:r>
            <a:endParaRPr b="0" i="0" sz="1800">
              <a:solidFill>
                <a:srgbClr val="31708F"/>
              </a:solidFill>
              <a:latin typeface="Georgia"/>
              <a:ea typeface="Georgia"/>
              <a:cs typeface="Georgia"/>
              <a:sym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3"/>
          <p:cNvSpPr/>
          <p:nvPr/>
        </p:nvSpPr>
        <p:spPr>
          <a:xfrm>
            <a:off x="866850" y="121306"/>
            <a:ext cx="70673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We can see the stats for these columns below as well</a:t>
            </a:r>
            <a:endParaRPr b="1" i="1" sz="1200">
              <a:solidFill>
                <a:srgbClr val="FF0000"/>
              </a:solidFill>
              <a:latin typeface="Trebuchet MS"/>
              <a:ea typeface="Trebuchet MS"/>
              <a:cs typeface="Trebuchet MS"/>
              <a:sym typeface="Trebuchet MS"/>
            </a:endParaRPr>
          </a:p>
        </p:txBody>
      </p:sp>
      <p:pic>
        <p:nvPicPr>
          <p:cNvPr descr="Screen Clipping" id="462" name="Google Shape;462;p53"/>
          <p:cNvPicPr preferRelativeResize="0"/>
          <p:nvPr/>
        </p:nvPicPr>
        <p:blipFill rotWithShape="1">
          <a:blip r:embed="rId3">
            <a:alphaModFix/>
          </a:blip>
          <a:srcRect b="0" l="0" r="0" t="0"/>
          <a:stretch/>
        </p:blipFill>
        <p:spPr>
          <a:xfrm>
            <a:off x="548639" y="815924"/>
            <a:ext cx="9031459" cy="547233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4"/>
          <p:cNvSpPr/>
          <p:nvPr/>
        </p:nvSpPr>
        <p:spPr>
          <a:xfrm>
            <a:off x="606232" y="0"/>
            <a:ext cx="38667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600">
                <a:solidFill>
                  <a:srgbClr val="FF0000"/>
                </a:solidFill>
                <a:latin typeface="Georgia"/>
                <a:ea typeface="Georgia"/>
                <a:cs typeface="Georgia"/>
                <a:sym typeface="Georgia"/>
              </a:rPr>
              <a:t> Data Analysis:</a:t>
            </a:r>
            <a:endParaRPr b="1" i="1" sz="3600">
              <a:solidFill>
                <a:srgbClr val="FF0000"/>
              </a:solidFill>
              <a:latin typeface="Inter"/>
              <a:ea typeface="Inter"/>
              <a:cs typeface="Inter"/>
              <a:sym typeface="Inter"/>
            </a:endParaRPr>
          </a:p>
        </p:txBody>
      </p:sp>
      <p:sp>
        <p:nvSpPr>
          <p:cNvPr id="468" name="Google Shape;468;p54"/>
          <p:cNvSpPr/>
          <p:nvPr/>
        </p:nvSpPr>
        <p:spPr>
          <a:xfrm>
            <a:off x="676040" y="646331"/>
            <a:ext cx="9256541" cy="47705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800">
                <a:solidFill>
                  <a:srgbClr val="FF0000"/>
                </a:solidFill>
                <a:latin typeface="Georgia"/>
                <a:ea typeface="Georgia"/>
                <a:cs typeface="Georgia"/>
                <a:sym typeface="Georgia"/>
              </a:rPr>
              <a:t>Strategy:</a:t>
            </a:r>
            <a:endParaRPr/>
          </a:p>
          <a:p>
            <a:pPr indent="0" lvl="0" marL="0" marR="0" rtl="0" algn="l">
              <a:spcBef>
                <a:spcPts val="0"/>
              </a:spcBef>
              <a:spcAft>
                <a:spcPts val="0"/>
              </a:spcAft>
              <a:buNone/>
            </a:pPr>
            <a:r>
              <a:t/>
            </a:r>
            <a:endParaRPr b="1" sz="1800">
              <a:solidFill>
                <a:srgbClr val="8A6D3B"/>
              </a:solidFill>
              <a:latin typeface="Georgia"/>
              <a:ea typeface="Georgia"/>
              <a:cs typeface="Georgia"/>
              <a:sym typeface="Georgia"/>
            </a:endParaRPr>
          </a:p>
          <a:p>
            <a:pPr indent="0" lvl="0" marL="0" marR="0" rtl="0" algn="l">
              <a:spcBef>
                <a:spcPts val="0"/>
              </a:spcBef>
              <a:spcAft>
                <a:spcPts val="0"/>
              </a:spcAft>
              <a:buNone/>
            </a:pPr>
            <a:r>
              <a:rPr lang="en-US" sz="2400">
                <a:solidFill>
                  <a:srgbClr val="002060"/>
                </a:solidFill>
                <a:latin typeface="Inter"/>
                <a:ea typeface="Inter"/>
                <a:cs typeface="Inter"/>
                <a:sym typeface="Inter"/>
              </a:rPr>
              <a:t>The data analysis flow has been planned in following way </a:t>
            </a:r>
            <a:endParaRPr sz="2400">
              <a:solidFill>
                <a:srgbClr val="002060"/>
              </a:solidFill>
              <a:latin typeface="Inter"/>
              <a:ea typeface="Inter"/>
              <a:cs typeface="Inter"/>
              <a:sym typeface="Inter"/>
            </a:endParaRPr>
          </a:p>
          <a:p>
            <a:pPr indent="0" lvl="0" marL="0" marR="0" rtl="0" algn="l">
              <a:spcBef>
                <a:spcPts val="0"/>
              </a:spcBef>
              <a:spcAft>
                <a:spcPts val="0"/>
              </a:spcAft>
              <a:buNone/>
            </a:pPr>
            <a:r>
              <a:t/>
            </a:r>
            <a:endParaRPr sz="1800">
              <a:solidFill>
                <a:schemeClr val="dk1"/>
              </a:solidFill>
              <a:latin typeface="Inter"/>
              <a:ea typeface="Inter"/>
              <a:cs typeface="Inter"/>
              <a:sym typeface="Inter"/>
            </a:endParaRPr>
          </a:p>
          <a:p>
            <a:pPr indent="-152400" lvl="0" marL="0" marR="0" rtl="0" algn="l">
              <a:spcBef>
                <a:spcPts val="0"/>
              </a:spcBef>
              <a:spcAft>
                <a:spcPts val="0"/>
              </a:spcAft>
              <a:buClr>
                <a:srgbClr val="8A6D3B"/>
              </a:buClr>
              <a:buSzPts val="2400"/>
              <a:buFont typeface="Arial"/>
              <a:buChar char="•"/>
            </a:pPr>
            <a:r>
              <a:rPr lang="en-US" sz="2400">
                <a:solidFill>
                  <a:srgbClr val="8A6D3B"/>
                </a:solidFill>
                <a:latin typeface="Georgia"/>
                <a:ea typeface="Georgia"/>
                <a:cs typeface="Georgia"/>
                <a:sym typeface="Georgia"/>
              </a:rPr>
              <a:t>Imbalance in Data</a:t>
            </a:r>
            <a:endParaRPr/>
          </a:p>
          <a:p>
            <a:pPr indent="-152400" lvl="0" marL="0" marR="0" rtl="0" algn="l">
              <a:spcBef>
                <a:spcPts val="0"/>
              </a:spcBef>
              <a:spcAft>
                <a:spcPts val="0"/>
              </a:spcAft>
              <a:buClr>
                <a:srgbClr val="8A6D3B"/>
              </a:buClr>
              <a:buSzPts val="2400"/>
              <a:buFont typeface="Arial"/>
              <a:buChar char="•"/>
            </a:pPr>
            <a:r>
              <a:rPr lang="en-US" sz="2400">
                <a:solidFill>
                  <a:srgbClr val="8A6D3B"/>
                </a:solidFill>
                <a:latin typeface="Georgia"/>
                <a:ea typeface="Georgia"/>
                <a:cs typeface="Georgia"/>
                <a:sym typeface="Georgia"/>
              </a:rPr>
              <a:t>Categorical Data Analysis</a:t>
            </a:r>
            <a:endParaRPr/>
          </a:p>
          <a:p>
            <a:pPr indent="-285750" lvl="1" marL="742950" marR="0" rtl="0" algn="l">
              <a:spcBef>
                <a:spcPts val="0"/>
              </a:spcBef>
              <a:spcAft>
                <a:spcPts val="0"/>
              </a:spcAft>
              <a:buClr>
                <a:srgbClr val="8A6D3B"/>
              </a:buClr>
              <a:buSzPts val="2400"/>
              <a:buFont typeface="Arial"/>
              <a:buChar char="•"/>
            </a:pPr>
            <a:r>
              <a:rPr b="0" i="0" lang="en-US" sz="2400" u="none" cap="none" strike="noStrike">
                <a:solidFill>
                  <a:srgbClr val="8A6D3B"/>
                </a:solidFill>
                <a:latin typeface="Georgia"/>
                <a:ea typeface="Georgia"/>
                <a:cs typeface="Georgia"/>
                <a:sym typeface="Georgia"/>
              </a:rPr>
              <a:t>Categorical segmented Univariate Analysis</a:t>
            </a:r>
            <a:endParaRPr/>
          </a:p>
          <a:p>
            <a:pPr indent="-285750" lvl="1" marL="742950" marR="0" rtl="0" algn="l">
              <a:spcBef>
                <a:spcPts val="0"/>
              </a:spcBef>
              <a:spcAft>
                <a:spcPts val="0"/>
              </a:spcAft>
              <a:buClr>
                <a:srgbClr val="8A6D3B"/>
              </a:buClr>
              <a:buSzPts val="2400"/>
              <a:buFont typeface="Arial"/>
              <a:buChar char="•"/>
            </a:pPr>
            <a:r>
              <a:rPr b="0" i="0" lang="en-US" sz="2400" u="none" cap="none" strike="noStrike">
                <a:solidFill>
                  <a:srgbClr val="8A6D3B"/>
                </a:solidFill>
                <a:latin typeface="Georgia"/>
                <a:ea typeface="Georgia"/>
                <a:cs typeface="Georgia"/>
                <a:sym typeface="Georgia"/>
              </a:rPr>
              <a:t>Categorical Bi/Multivariate analysis</a:t>
            </a:r>
            <a:endParaRPr/>
          </a:p>
          <a:p>
            <a:pPr indent="-152400" lvl="0" marL="0" marR="0" rtl="0" algn="l">
              <a:spcBef>
                <a:spcPts val="0"/>
              </a:spcBef>
              <a:spcAft>
                <a:spcPts val="0"/>
              </a:spcAft>
              <a:buClr>
                <a:srgbClr val="8A6D3B"/>
              </a:buClr>
              <a:buSzPts val="2400"/>
              <a:buFont typeface="Arial"/>
              <a:buChar char="•"/>
            </a:pPr>
            <a:r>
              <a:rPr lang="en-US" sz="2400">
                <a:solidFill>
                  <a:srgbClr val="8A6D3B"/>
                </a:solidFill>
                <a:latin typeface="Georgia"/>
                <a:ea typeface="Georgia"/>
                <a:cs typeface="Georgia"/>
                <a:sym typeface="Georgia"/>
              </a:rPr>
              <a:t>Numeric Data Analysis</a:t>
            </a:r>
            <a:endParaRPr/>
          </a:p>
          <a:p>
            <a:pPr indent="-285750" lvl="1" marL="742950" marR="0" rtl="0" algn="l">
              <a:spcBef>
                <a:spcPts val="0"/>
              </a:spcBef>
              <a:spcAft>
                <a:spcPts val="0"/>
              </a:spcAft>
              <a:buClr>
                <a:srgbClr val="8A6D3B"/>
              </a:buClr>
              <a:buSzPts val="2400"/>
              <a:buFont typeface="Arial"/>
              <a:buChar char="•"/>
            </a:pPr>
            <a:r>
              <a:rPr b="0" i="0" lang="en-US" sz="2400" u="none" cap="none" strike="noStrike">
                <a:solidFill>
                  <a:srgbClr val="8A6D3B"/>
                </a:solidFill>
                <a:latin typeface="Georgia"/>
                <a:ea typeface="Georgia"/>
                <a:cs typeface="Georgia"/>
                <a:sym typeface="Georgia"/>
              </a:rPr>
              <a:t>Bi-furcation of databased based on TARGET data</a:t>
            </a:r>
            <a:endParaRPr/>
          </a:p>
          <a:p>
            <a:pPr indent="-285750" lvl="1" marL="742950" marR="0" rtl="0" algn="l">
              <a:spcBef>
                <a:spcPts val="0"/>
              </a:spcBef>
              <a:spcAft>
                <a:spcPts val="0"/>
              </a:spcAft>
              <a:buClr>
                <a:srgbClr val="8A6D3B"/>
              </a:buClr>
              <a:buSzPts val="2400"/>
              <a:buFont typeface="Arial"/>
              <a:buChar char="•"/>
            </a:pPr>
            <a:r>
              <a:rPr b="0" i="0" lang="en-US" sz="2400" u="none" cap="none" strike="noStrike">
                <a:solidFill>
                  <a:srgbClr val="8A6D3B"/>
                </a:solidFill>
                <a:latin typeface="Georgia"/>
                <a:ea typeface="Georgia"/>
                <a:cs typeface="Georgia"/>
                <a:sym typeface="Georgia"/>
              </a:rPr>
              <a:t>Correlation Matrix</a:t>
            </a:r>
            <a:endParaRPr/>
          </a:p>
          <a:p>
            <a:pPr indent="-285750" lvl="1" marL="742950" marR="0" rtl="0" algn="l">
              <a:spcBef>
                <a:spcPts val="0"/>
              </a:spcBef>
              <a:spcAft>
                <a:spcPts val="0"/>
              </a:spcAft>
              <a:buClr>
                <a:srgbClr val="8A6D3B"/>
              </a:buClr>
              <a:buSzPts val="2400"/>
              <a:buFont typeface="Arial"/>
              <a:buChar char="•"/>
            </a:pPr>
            <a:r>
              <a:rPr b="0" i="0" lang="en-US" sz="2400" u="none" cap="none" strike="noStrike">
                <a:solidFill>
                  <a:srgbClr val="8A6D3B"/>
                </a:solidFill>
                <a:latin typeface="Georgia"/>
                <a:ea typeface="Georgia"/>
                <a:cs typeface="Georgia"/>
                <a:sym typeface="Georgia"/>
              </a:rPr>
              <a:t>Numerical segmented Univariate Analysis</a:t>
            </a:r>
            <a:endParaRPr/>
          </a:p>
          <a:p>
            <a:pPr indent="-285750" lvl="1" marL="742950" marR="0" rtl="0" algn="l">
              <a:spcBef>
                <a:spcPts val="0"/>
              </a:spcBef>
              <a:spcAft>
                <a:spcPts val="0"/>
              </a:spcAft>
              <a:buClr>
                <a:srgbClr val="8A6D3B"/>
              </a:buClr>
              <a:buSzPts val="2400"/>
              <a:buFont typeface="Arial"/>
              <a:buChar char="•"/>
            </a:pPr>
            <a:r>
              <a:rPr b="0" i="0" lang="en-US" sz="2400" u="none" cap="none" strike="noStrike">
                <a:solidFill>
                  <a:srgbClr val="8A6D3B"/>
                </a:solidFill>
                <a:latin typeface="Georgia"/>
                <a:ea typeface="Georgia"/>
                <a:cs typeface="Georgia"/>
                <a:sym typeface="Georgia"/>
              </a:rPr>
              <a:t>Numerical Bi/Multivariate analysis</a:t>
            </a:r>
            <a:endParaRPr b="0" i="0" sz="2400" u="none" cap="none" strike="noStrike">
              <a:solidFill>
                <a:srgbClr val="8A6D3B"/>
              </a:solidFill>
              <a:latin typeface="Georgia"/>
              <a:ea typeface="Georgia"/>
              <a:cs typeface="Georgia"/>
              <a:sym typeface="Georgi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5"/>
          <p:cNvSpPr/>
          <p:nvPr/>
        </p:nvSpPr>
        <p:spPr>
          <a:xfrm>
            <a:off x="1507751" y="121306"/>
            <a:ext cx="403187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Georgia"/>
                <a:ea typeface="Georgia"/>
                <a:cs typeface="Georgia"/>
                <a:sym typeface="Georgia"/>
              </a:rPr>
              <a:t>Imbalance Analysis:</a:t>
            </a:r>
            <a:endParaRPr b="1" i="1" sz="2800">
              <a:solidFill>
                <a:srgbClr val="FF0000"/>
              </a:solidFill>
              <a:latin typeface="Inter"/>
              <a:ea typeface="Inter"/>
              <a:cs typeface="Inter"/>
              <a:sym typeface="Inter"/>
            </a:endParaRPr>
          </a:p>
        </p:txBody>
      </p:sp>
      <p:pic>
        <p:nvPicPr>
          <p:cNvPr descr="Screen Clipping" id="474" name="Google Shape;474;p55"/>
          <p:cNvPicPr preferRelativeResize="0"/>
          <p:nvPr/>
        </p:nvPicPr>
        <p:blipFill rotWithShape="1">
          <a:blip r:embed="rId3">
            <a:alphaModFix/>
          </a:blip>
          <a:srcRect b="0" l="0" r="0" t="0"/>
          <a:stretch/>
        </p:blipFill>
        <p:spPr>
          <a:xfrm>
            <a:off x="738967" y="644526"/>
            <a:ext cx="8459381" cy="585648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descr="Screen Clipping" id="479" name="Google Shape;479;p56"/>
          <p:cNvPicPr preferRelativeResize="0"/>
          <p:nvPr/>
        </p:nvPicPr>
        <p:blipFill rotWithShape="1">
          <a:blip r:embed="rId3">
            <a:alphaModFix/>
          </a:blip>
          <a:srcRect b="0" l="0" r="0" t="0"/>
          <a:stretch/>
        </p:blipFill>
        <p:spPr>
          <a:xfrm>
            <a:off x="122391" y="524972"/>
            <a:ext cx="9117143" cy="448375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7"/>
          <p:cNvSpPr/>
          <p:nvPr/>
        </p:nvSpPr>
        <p:spPr>
          <a:xfrm>
            <a:off x="669603" y="0"/>
            <a:ext cx="621997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Georgia"/>
                <a:ea typeface="Georgia"/>
                <a:cs typeface="Georgia"/>
                <a:sym typeface="Georgia"/>
              </a:rPr>
              <a:t> Categorical Variables Analysis:</a:t>
            </a:r>
            <a:endParaRPr b="1" i="1" sz="2800">
              <a:solidFill>
                <a:srgbClr val="FF0000"/>
              </a:solidFill>
              <a:latin typeface="Inter"/>
              <a:ea typeface="Inter"/>
              <a:cs typeface="Inter"/>
              <a:sym typeface="Inter"/>
            </a:endParaRPr>
          </a:p>
        </p:txBody>
      </p:sp>
      <p:sp>
        <p:nvSpPr>
          <p:cNvPr id="485" name="Google Shape;485;p57"/>
          <p:cNvSpPr/>
          <p:nvPr/>
        </p:nvSpPr>
        <p:spPr>
          <a:xfrm>
            <a:off x="1041582" y="523220"/>
            <a:ext cx="40703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Segmented Univariate Analysis:</a:t>
            </a:r>
            <a:endParaRPr b="1" i="1" sz="1800">
              <a:solidFill>
                <a:srgbClr val="FF0000"/>
              </a:solidFill>
              <a:latin typeface="Inter"/>
              <a:ea typeface="Inter"/>
              <a:cs typeface="Inter"/>
              <a:sym typeface="Inter"/>
            </a:endParaRPr>
          </a:p>
        </p:txBody>
      </p:sp>
      <p:pic>
        <p:nvPicPr>
          <p:cNvPr descr="Screen Clipping" id="486" name="Google Shape;486;p57"/>
          <p:cNvPicPr preferRelativeResize="0"/>
          <p:nvPr/>
        </p:nvPicPr>
        <p:blipFill rotWithShape="1">
          <a:blip r:embed="rId3">
            <a:alphaModFix/>
          </a:blip>
          <a:srcRect b="0" l="0" r="0" t="0"/>
          <a:stretch/>
        </p:blipFill>
        <p:spPr>
          <a:xfrm>
            <a:off x="410872" y="892552"/>
            <a:ext cx="9058805" cy="4896533"/>
          </a:xfrm>
          <a:prstGeom prst="rect">
            <a:avLst/>
          </a:prstGeom>
          <a:noFill/>
          <a:ln>
            <a:noFill/>
          </a:ln>
        </p:spPr>
      </p:pic>
      <p:sp>
        <p:nvSpPr>
          <p:cNvPr id="487" name="Google Shape;487;p57"/>
          <p:cNvSpPr/>
          <p:nvPr/>
        </p:nvSpPr>
        <p:spPr>
          <a:xfrm>
            <a:off x="470875" y="5657671"/>
            <a:ext cx="8354860" cy="1200329"/>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br>
              <a:rPr lang="en-US" sz="1800">
                <a:solidFill>
                  <a:schemeClr val="dk1"/>
                </a:solidFill>
                <a:latin typeface="Trebuchet MS"/>
                <a:ea typeface="Trebuchet MS"/>
                <a:cs typeface="Trebuchet MS"/>
                <a:sym typeface="Trebuchet MS"/>
              </a:rPr>
            </a:br>
            <a:r>
              <a:rPr lang="en-US" sz="1800">
                <a:solidFill>
                  <a:srgbClr val="31708F"/>
                </a:solidFill>
                <a:latin typeface="Georgia"/>
                <a:ea typeface="Georgia"/>
                <a:cs typeface="Georgia"/>
                <a:sym typeface="Georgia"/>
              </a:rPr>
              <a:t>Contract type: Revolving loans are just a small fraction (10%) from the total number of loans; in the same time, a larger amount of Revolving loans, comparing with their frequency, are not repaid.</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Screen Clipping" id="492" name="Google Shape;492;p58"/>
          <p:cNvPicPr preferRelativeResize="0"/>
          <p:nvPr/>
        </p:nvPicPr>
        <p:blipFill rotWithShape="1">
          <a:blip r:embed="rId3">
            <a:alphaModFix/>
          </a:blip>
          <a:srcRect b="0" l="0" r="0" t="0"/>
          <a:stretch/>
        </p:blipFill>
        <p:spPr>
          <a:xfrm>
            <a:off x="223177" y="579112"/>
            <a:ext cx="9459645" cy="4658375"/>
          </a:xfrm>
          <a:prstGeom prst="rect">
            <a:avLst/>
          </a:prstGeom>
          <a:noFill/>
          <a:ln>
            <a:noFill/>
          </a:ln>
        </p:spPr>
      </p:pic>
      <p:sp>
        <p:nvSpPr>
          <p:cNvPr id="493" name="Google Shape;493;p58"/>
          <p:cNvSpPr/>
          <p:nvPr/>
        </p:nvSpPr>
        <p:spPr>
          <a:xfrm>
            <a:off x="431800" y="5751036"/>
            <a:ext cx="8534400" cy="1200329"/>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br>
              <a:rPr lang="en-US" sz="1800">
                <a:solidFill>
                  <a:schemeClr val="dk1"/>
                </a:solidFill>
                <a:latin typeface="Trebuchet MS"/>
                <a:ea typeface="Trebuchet MS"/>
                <a:cs typeface="Trebuchet MS"/>
                <a:sym typeface="Trebuchet MS"/>
              </a:rPr>
            </a:br>
            <a:r>
              <a:rPr lang="en-US" sz="1800">
                <a:solidFill>
                  <a:srgbClr val="31708F"/>
                </a:solidFill>
                <a:latin typeface="Georgia"/>
                <a:ea typeface="Georgia"/>
                <a:cs typeface="Georgia"/>
                <a:sym typeface="Georgia"/>
              </a:rPr>
              <a:t>The number of female clients is almost double the number of male clients. Based on the percentage of defaulted credits, males have a higher chance of not returning their loans (~10%), comparing with women (~7%)</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descr="Screen Clipping" id="498" name="Google Shape;498;p59"/>
          <p:cNvPicPr preferRelativeResize="0"/>
          <p:nvPr/>
        </p:nvPicPr>
        <p:blipFill rotWithShape="1">
          <a:blip r:embed="rId3">
            <a:alphaModFix/>
          </a:blip>
          <a:srcRect b="0" l="0" r="0" t="0"/>
          <a:stretch/>
        </p:blipFill>
        <p:spPr>
          <a:xfrm>
            <a:off x="218417" y="990275"/>
            <a:ext cx="9431066" cy="4648849"/>
          </a:xfrm>
          <a:prstGeom prst="rect">
            <a:avLst/>
          </a:prstGeom>
          <a:noFill/>
          <a:ln>
            <a:noFill/>
          </a:ln>
        </p:spPr>
      </p:pic>
      <p:sp>
        <p:nvSpPr>
          <p:cNvPr id="499" name="Google Shape;499;p59"/>
          <p:cNvSpPr/>
          <p:nvPr/>
        </p:nvSpPr>
        <p:spPr>
          <a:xfrm>
            <a:off x="419100" y="5657671"/>
            <a:ext cx="8420100" cy="1200329"/>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br>
              <a:rPr lang="en-US" sz="1800">
                <a:solidFill>
                  <a:schemeClr val="dk1"/>
                </a:solidFill>
                <a:latin typeface="Trebuchet MS"/>
                <a:ea typeface="Trebuchet MS"/>
                <a:cs typeface="Trebuchet MS"/>
                <a:sym typeface="Trebuchet MS"/>
              </a:rPr>
            </a:br>
            <a:r>
              <a:rPr lang="en-US" sz="1800">
                <a:solidFill>
                  <a:srgbClr val="31708F"/>
                </a:solidFill>
                <a:latin typeface="Georgia"/>
                <a:ea typeface="Georgia"/>
                <a:cs typeface="Georgia"/>
                <a:sym typeface="Georgia"/>
              </a:rPr>
              <a:t>Clients who own a car are half in number of the clients who don’t own a car. But based on the percentage of default, there is no correlation between owning a car and loan repayment as in both cases the default percentage is almost same.</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6"/>
          <p:cNvSpPr txBox="1"/>
          <p:nvPr/>
        </p:nvSpPr>
        <p:spPr>
          <a:xfrm>
            <a:off x="1428728" y="642918"/>
            <a:ext cx="343235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FF0000"/>
                </a:solidFill>
                <a:latin typeface="Trebuchet MS"/>
                <a:ea typeface="Trebuchet MS"/>
                <a:cs typeface="Trebuchet MS"/>
                <a:sym typeface="Trebuchet MS"/>
              </a:rPr>
              <a:t>INTRODUCTION:-</a:t>
            </a:r>
            <a:endParaRPr b="1" i="1" sz="3200">
              <a:solidFill>
                <a:srgbClr val="FF0000"/>
              </a:solidFill>
              <a:latin typeface="Trebuchet MS"/>
              <a:ea typeface="Trebuchet MS"/>
              <a:cs typeface="Trebuchet MS"/>
              <a:sym typeface="Trebuchet MS"/>
            </a:endParaRPr>
          </a:p>
        </p:txBody>
      </p:sp>
      <p:sp>
        <p:nvSpPr>
          <p:cNvPr id="177" name="Google Shape;177;p6"/>
          <p:cNvSpPr/>
          <p:nvPr/>
        </p:nvSpPr>
        <p:spPr>
          <a:xfrm>
            <a:off x="1550270" y="1287244"/>
            <a:ext cx="7368262" cy="63709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i="1" lang="en-US" sz="4400">
                <a:solidFill>
                  <a:schemeClr val="dk1"/>
                </a:solidFill>
                <a:latin typeface="Teko"/>
                <a:ea typeface="Teko"/>
                <a:cs typeface="Teko"/>
                <a:sym typeface="Teko"/>
              </a:rPr>
              <a:t>This case study aims to give an idea of applying EDA in a real business scenario. In this case study, we will develop a basic understanding of risk analytics in banking and financial services and understand how data is used to minimize the risk of losing money while lending to customers.</a:t>
            </a:r>
            <a:endParaRPr/>
          </a:p>
          <a:p>
            <a:pPr indent="0" lvl="0" marL="0" marR="0" rtl="0" algn="l">
              <a:spcBef>
                <a:spcPts val="0"/>
              </a:spcBef>
              <a:spcAft>
                <a:spcPts val="0"/>
              </a:spcAft>
              <a:buNone/>
            </a:pPr>
            <a:br>
              <a:rPr lang="en-US" sz="2800">
                <a:solidFill>
                  <a:schemeClr val="dk1"/>
                </a:solidFill>
                <a:latin typeface="Trebuchet MS"/>
                <a:ea typeface="Trebuchet MS"/>
                <a:cs typeface="Trebuchet MS"/>
                <a:sym typeface="Trebuchet MS"/>
              </a:rPr>
            </a:br>
            <a:endParaRPr sz="2800">
              <a:solidFill>
                <a:schemeClr val="dk1"/>
              </a:solidFill>
              <a:latin typeface="Trebuchet MS"/>
              <a:ea typeface="Trebuchet MS"/>
              <a:cs typeface="Trebuchet MS"/>
              <a:sym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Screen Clipping" id="504" name="Google Shape;504;p60"/>
          <p:cNvPicPr preferRelativeResize="0"/>
          <p:nvPr/>
        </p:nvPicPr>
        <p:blipFill rotWithShape="1">
          <a:blip r:embed="rId3">
            <a:alphaModFix/>
          </a:blip>
          <a:srcRect b="0" l="0" r="0" t="0"/>
          <a:stretch/>
        </p:blipFill>
        <p:spPr>
          <a:xfrm>
            <a:off x="296214" y="1006144"/>
            <a:ext cx="9288171" cy="4744112"/>
          </a:xfrm>
          <a:prstGeom prst="rect">
            <a:avLst/>
          </a:prstGeom>
          <a:noFill/>
          <a:ln>
            <a:noFill/>
          </a:ln>
        </p:spPr>
      </p:pic>
      <p:sp>
        <p:nvSpPr>
          <p:cNvPr id="505" name="Google Shape;505;p60"/>
          <p:cNvSpPr/>
          <p:nvPr/>
        </p:nvSpPr>
        <p:spPr>
          <a:xfrm>
            <a:off x="448614" y="5750256"/>
            <a:ext cx="8623300" cy="1200329"/>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br>
              <a:rPr lang="en-US" sz="1800">
                <a:solidFill>
                  <a:schemeClr val="dk1"/>
                </a:solidFill>
                <a:latin typeface="Trebuchet MS"/>
                <a:ea typeface="Trebuchet MS"/>
                <a:cs typeface="Trebuchet MS"/>
                <a:sym typeface="Trebuchet MS"/>
              </a:rPr>
            </a:br>
            <a:r>
              <a:rPr lang="en-US" sz="1800">
                <a:solidFill>
                  <a:srgbClr val="31708F"/>
                </a:solidFill>
                <a:latin typeface="Georgia"/>
                <a:ea typeface="Georgia"/>
                <a:cs typeface="Georgia"/>
                <a:sym typeface="Georgia"/>
              </a:rPr>
              <a:t>The clients who own real estate are more than double of the ones that don't own. But the defaulting rate of both categories are around the same (~8%). Thus there is no correlation between owning a reality and defaulting the loan.</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61"/>
          <p:cNvPicPr preferRelativeResize="0"/>
          <p:nvPr/>
        </p:nvPicPr>
        <p:blipFill rotWithShape="1">
          <a:blip r:embed="rId3">
            <a:alphaModFix/>
          </a:blip>
          <a:srcRect b="0" l="0" r="0" t="0"/>
          <a:stretch/>
        </p:blipFill>
        <p:spPr>
          <a:xfrm>
            <a:off x="413863" y="482600"/>
            <a:ext cx="9123837" cy="5372100"/>
          </a:xfrm>
          <a:prstGeom prst="rect">
            <a:avLst/>
          </a:prstGeom>
          <a:noFill/>
          <a:ln>
            <a:noFill/>
          </a:ln>
        </p:spPr>
      </p:pic>
      <p:pic>
        <p:nvPicPr>
          <p:cNvPr descr="Screen Clipping" id="511" name="Google Shape;511;p61"/>
          <p:cNvPicPr preferRelativeResize="0"/>
          <p:nvPr/>
        </p:nvPicPr>
        <p:blipFill rotWithShape="1">
          <a:blip r:embed="rId4">
            <a:alphaModFix/>
          </a:blip>
          <a:srcRect b="0" l="0" r="0" t="0"/>
          <a:stretch/>
        </p:blipFill>
        <p:spPr>
          <a:xfrm>
            <a:off x="324963" y="63442"/>
            <a:ext cx="9059539" cy="419158"/>
          </a:xfrm>
          <a:prstGeom prst="rect">
            <a:avLst/>
          </a:prstGeom>
          <a:noFill/>
          <a:ln>
            <a:noFill/>
          </a:ln>
        </p:spPr>
      </p:pic>
      <p:sp>
        <p:nvSpPr>
          <p:cNvPr id="512" name="Google Shape;512;p61"/>
          <p:cNvSpPr/>
          <p:nvPr/>
        </p:nvSpPr>
        <p:spPr>
          <a:xfrm>
            <a:off x="413863" y="5854700"/>
            <a:ext cx="8451137" cy="1354217"/>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Georgia"/>
                <a:ea typeface="Georgia"/>
                <a:cs typeface="Georgia"/>
                <a:sym typeface="Georgia"/>
              </a:rPr>
              <a:t>Inferences:</a:t>
            </a:r>
            <a:endParaRPr b="1" i="1" sz="1600">
              <a:solidFill>
                <a:srgbClr val="FF0000"/>
              </a:solidFill>
              <a:latin typeface="Georgia"/>
              <a:ea typeface="Georgia"/>
              <a:cs typeface="Georgia"/>
              <a:sym typeface="Georgia"/>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Majority of people live in House/apartment</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People living in office apartments have lowest default rate</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People living with parents (~11.5%) and living in rented apartments(&gt;12%) have higher probability of defaulting</a:t>
            </a:r>
            <a:endParaRPr b="0" i="0" sz="1600">
              <a:solidFill>
                <a:srgbClr val="31708F"/>
              </a:solidFill>
              <a:latin typeface="Georgia"/>
              <a:ea typeface="Georgia"/>
              <a:cs typeface="Georgia"/>
              <a:sym typeface="Georgi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descr="Screen Clipping" id="517" name="Google Shape;517;p62"/>
          <p:cNvPicPr preferRelativeResize="0"/>
          <p:nvPr/>
        </p:nvPicPr>
        <p:blipFill rotWithShape="1">
          <a:blip r:embed="rId3">
            <a:alphaModFix/>
          </a:blip>
          <a:srcRect b="0" l="0" r="0" t="0"/>
          <a:stretch/>
        </p:blipFill>
        <p:spPr>
          <a:xfrm>
            <a:off x="188272" y="106331"/>
            <a:ext cx="9173855" cy="447737"/>
          </a:xfrm>
          <a:prstGeom prst="rect">
            <a:avLst/>
          </a:prstGeom>
          <a:noFill/>
          <a:ln>
            <a:noFill/>
          </a:ln>
        </p:spPr>
      </p:pic>
      <p:pic>
        <p:nvPicPr>
          <p:cNvPr id="518" name="Google Shape;518;p62"/>
          <p:cNvPicPr preferRelativeResize="0"/>
          <p:nvPr/>
        </p:nvPicPr>
        <p:blipFill rotWithShape="1">
          <a:blip r:embed="rId4">
            <a:alphaModFix/>
          </a:blip>
          <a:srcRect b="0" l="0" r="0" t="0"/>
          <a:stretch/>
        </p:blipFill>
        <p:spPr>
          <a:xfrm>
            <a:off x="395908" y="554068"/>
            <a:ext cx="9090992" cy="5135532"/>
          </a:xfrm>
          <a:prstGeom prst="rect">
            <a:avLst/>
          </a:prstGeom>
          <a:noFill/>
          <a:ln>
            <a:noFill/>
          </a:ln>
        </p:spPr>
      </p:pic>
      <p:sp>
        <p:nvSpPr>
          <p:cNvPr id="519" name="Google Shape;519;p62"/>
          <p:cNvSpPr/>
          <p:nvPr/>
        </p:nvSpPr>
        <p:spPr>
          <a:xfrm>
            <a:off x="395908" y="5657671"/>
            <a:ext cx="8748092" cy="1384995"/>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Georgia"/>
                <a:ea typeface="Georgia"/>
                <a:cs typeface="Georgia"/>
                <a:sym typeface="Georgia"/>
              </a:rPr>
              <a:t>Inferences:</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Most of the people who have taken loan are married, followed by Single/not married and civil marriage</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In terms of percentage of not repayment of loan, Civil marriage has the highest percent of not repayment (10%), with Widow the lowest (exception being Unknown</a:t>
            </a:r>
            <a:r>
              <a:rPr lang="en-US" sz="1800">
                <a:solidFill>
                  <a:srgbClr val="31708F"/>
                </a:solidFill>
                <a:latin typeface="Georgia"/>
                <a:ea typeface="Georgia"/>
                <a:cs typeface="Georgia"/>
                <a:sym typeface="Georgia"/>
              </a:rPr>
              <a:t>).</a:t>
            </a:r>
            <a:endParaRPr b="0" i="0" sz="1800">
              <a:solidFill>
                <a:srgbClr val="31708F"/>
              </a:solidFill>
              <a:latin typeface="Georgia"/>
              <a:ea typeface="Georgia"/>
              <a:cs typeface="Georgia"/>
              <a:sym typeface="Georgi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63"/>
          <p:cNvPicPr preferRelativeResize="0"/>
          <p:nvPr/>
        </p:nvPicPr>
        <p:blipFill rotWithShape="1">
          <a:blip r:embed="rId3">
            <a:alphaModFix/>
          </a:blip>
          <a:srcRect b="0" l="0" r="0" t="0"/>
          <a:stretch/>
        </p:blipFill>
        <p:spPr>
          <a:xfrm>
            <a:off x="667327" y="469900"/>
            <a:ext cx="8520546" cy="5067300"/>
          </a:xfrm>
          <a:prstGeom prst="rect">
            <a:avLst/>
          </a:prstGeom>
          <a:noFill/>
          <a:ln>
            <a:noFill/>
          </a:ln>
        </p:spPr>
      </p:pic>
      <p:pic>
        <p:nvPicPr>
          <p:cNvPr descr="Screen Clipping" id="525" name="Google Shape;525;p63"/>
          <p:cNvPicPr preferRelativeResize="0"/>
          <p:nvPr/>
        </p:nvPicPr>
        <p:blipFill rotWithShape="1">
          <a:blip r:embed="rId4">
            <a:alphaModFix/>
          </a:blip>
          <a:srcRect b="0" l="0" r="0" t="0"/>
          <a:stretch/>
        </p:blipFill>
        <p:spPr>
          <a:xfrm>
            <a:off x="156514" y="0"/>
            <a:ext cx="9288171" cy="581106"/>
          </a:xfrm>
          <a:prstGeom prst="rect">
            <a:avLst/>
          </a:prstGeom>
          <a:noFill/>
          <a:ln>
            <a:noFill/>
          </a:ln>
        </p:spPr>
      </p:pic>
      <p:sp>
        <p:nvSpPr>
          <p:cNvPr id="526" name="Google Shape;526;p63"/>
          <p:cNvSpPr/>
          <p:nvPr/>
        </p:nvSpPr>
        <p:spPr>
          <a:xfrm>
            <a:off x="454388" y="5537200"/>
            <a:ext cx="8733485" cy="1354217"/>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Georgia"/>
                <a:ea typeface="Georgia"/>
                <a:cs typeface="Georgia"/>
                <a:sym typeface="Georgia"/>
              </a:rPr>
              <a:t>Inferences:</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Majority of the clients have Secondary / secondary special education, followed by clients with Higher education. Only a very small number having an academic degree</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The Lower secondary category, although rare, have the largest rate of not returning the loan (11%). The people with Academic degree have less than 2% defaulting rate</a:t>
            </a:r>
            <a:r>
              <a:rPr lang="en-US" sz="1800">
                <a:solidFill>
                  <a:srgbClr val="31708F"/>
                </a:solidFill>
                <a:latin typeface="Georgia"/>
                <a:ea typeface="Georgia"/>
                <a:cs typeface="Georgia"/>
                <a:sym typeface="Georgia"/>
              </a:rPr>
              <a:t>.</a:t>
            </a:r>
            <a:endParaRPr b="0" i="0" sz="1800">
              <a:solidFill>
                <a:srgbClr val="31708F"/>
              </a:solidFill>
              <a:latin typeface="Georgia"/>
              <a:ea typeface="Georgia"/>
              <a:cs typeface="Georgia"/>
              <a:sym typeface="Georgi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4"/>
          <p:cNvPicPr preferRelativeResize="0"/>
          <p:nvPr/>
        </p:nvPicPr>
        <p:blipFill rotWithShape="1">
          <a:blip r:embed="rId3">
            <a:alphaModFix/>
          </a:blip>
          <a:srcRect b="0" l="0" r="0" t="0"/>
          <a:stretch/>
        </p:blipFill>
        <p:spPr>
          <a:xfrm>
            <a:off x="457201" y="715139"/>
            <a:ext cx="9105900" cy="4978400"/>
          </a:xfrm>
          <a:prstGeom prst="rect">
            <a:avLst/>
          </a:prstGeom>
          <a:noFill/>
          <a:ln>
            <a:noFill/>
          </a:ln>
          <a:effectLst>
            <a:outerShdw blurRad="292100" rotWithShape="0" algn="tl" dir="2700000" dist="139700">
              <a:srgbClr val="333333">
                <a:alpha val="64705"/>
              </a:srgbClr>
            </a:outerShdw>
          </a:effectLst>
        </p:spPr>
      </p:pic>
      <p:pic>
        <p:nvPicPr>
          <p:cNvPr descr="Screen Clipping" id="532" name="Google Shape;532;p64"/>
          <p:cNvPicPr preferRelativeResize="0"/>
          <p:nvPr/>
        </p:nvPicPr>
        <p:blipFill rotWithShape="1">
          <a:blip r:embed="rId4">
            <a:alphaModFix/>
          </a:blip>
          <a:srcRect b="0" l="0" r="0" t="0"/>
          <a:stretch/>
        </p:blipFill>
        <p:spPr>
          <a:xfrm>
            <a:off x="457201" y="158694"/>
            <a:ext cx="8716591" cy="400106"/>
          </a:xfrm>
          <a:prstGeom prst="rect">
            <a:avLst/>
          </a:prstGeom>
          <a:noFill/>
          <a:ln>
            <a:noFill/>
          </a:ln>
        </p:spPr>
      </p:pic>
      <p:sp>
        <p:nvSpPr>
          <p:cNvPr id="533" name="Google Shape;533;p64"/>
          <p:cNvSpPr/>
          <p:nvPr/>
        </p:nvSpPr>
        <p:spPr>
          <a:xfrm>
            <a:off x="457201" y="5693539"/>
            <a:ext cx="8585199" cy="2123658"/>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Georgia"/>
                <a:ea typeface="Georgia"/>
                <a:cs typeface="Georgia"/>
                <a:sym typeface="Georgia"/>
              </a:rPr>
              <a:t>Inferences:</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Most of applicants for loans have income type as Working, followed by Commercial associate, Pensioner and State servant.</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The applicants with the type of income Maternity leave have almost 40% ratio of not returning loans, followed by Unemployed (37%). The rest of types of incomes are under the average of 10% for not returning loans.</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Student and Businessmen, though less in numbers do not have any default record. Thus these two category are </a:t>
            </a:r>
            <a:r>
              <a:rPr b="1" lang="en-US" sz="1600">
                <a:solidFill>
                  <a:srgbClr val="31708F"/>
                </a:solidFill>
                <a:latin typeface="Georgia"/>
                <a:ea typeface="Georgia"/>
                <a:cs typeface="Georgia"/>
                <a:sym typeface="Georgia"/>
              </a:rPr>
              <a:t>safest</a:t>
            </a:r>
            <a:r>
              <a:rPr lang="en-US" sz="1600">
                <a:solidFill>
                  <a:srgbClr val="31708F"/>
                </a:solidFill>
                <a:latin typeface="Georgia"/>
                <a:ea typeface="Georgia"/>
                <a:cs typeface="Georgia"/>
                <a:sym typeface="Georgia"/>
              </a:rPr>
              <a:t> for providing loan</a:t>
            </a:r>
            <a:r>
              <a:rPr lang="en-US" sz="1800">
                <a:solidFill>
                  <a:srgbClr val="31708F"/>
                </a:solidFill>
                <a:latin typeface="Georgia"/>
                <a:ea typeface="Georgia"/>
                <a:cs typeface="Georgia"/>
                <a:sym typeface="Georgia"/>
              </a:rPr>
              <a:t>.</a:t>
            </a:r>
            <a:endParaRPr b="0" i="0" sz="1800">
              <a:solidFill>
                <a:srgbClr val="31708F"/>
              </a:solidFill>
              <a:latin typeface="Georgia"/>
              <a:ea typeface="Georgia"/>
              <a:cs typeface="Georgia"/>
              <a:sym typeface="Georgi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descr="Screen Clipping" id="538" name="Google Shape;538;p65"/>
          <p:cNvPicPr preferRelativeResize="0"/>
          <p:nvPr/>
        </p:nvPicPr>
        <p:blipFill rotWithShape="1">
          <a:blip r:embed="rId3">
            <a:alphaModFix/>
          </a:blip>
          <a:srcRect b="0" l="0" r="0" t="0"/>
          <a:stretch/>
        </p:blipFill>
        <p:spPr>
          <a:xfrm>
            <a:off x="134283" y="250502"/>
            <a:ext cx="9383434" cy="4629796"/>
          </a:xfrm>
          <a:prstGeom prst="rect">
            <a:avLst/>
          </a:prstGeom>
          <a:noFill/>
          <a:ln>
            <a:noFill/>
          </a:ln>
        </p:spPr>
      </p:pic>
      <p:sp>
        <p:nvSpPr>
          <p:cNvPr id="539" name="Google Shape;539;p65"/>
          <p:cNvSpPr/>
          <p:nvPr/>
        </p:nvSpPr>
        <p:spPr>
          <a:xfrm>
            <a:off x="431800" y="5380672"/>
            <a:ext cx="8521700" cy="1477328"/>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Most of the applicants are living in Region Rating 2 place.</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Region Rating 3 has the highest default rate (11%)</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Applicant living in Region Rating 1 has the lowest probability of defaulting, thus </a:t>
            </a:r>
            <a:r>
              <a:rPr b="1" lang="en-US" sz="1800">
                <a:solidFill>
                  <a:srgbClr val="31708F"/>
                </a:solidFill>
                <a:latin typeface="Georgia"/>
                <a:ea typeface="Georgia"/>
                <a:cs typeface="Georgia"/>
                <a:sym typeface="Georgia"/>
              </a:rPr>
              <a:t>safer</a:t>
            </a:r>
            <a:r>
              <a:rPr lang="en-US" sz="1800">
                <a:solidFill>
                  <a:srgbClr val="31708F"/>
                </a:solidFill>
                <a:latin typeface="Georgia"/>
                <a:ea typeface="Georgia"/>
                <a:cs typeface="Georgia"/>
                <a:sym typeface="Georgia"/>
              </a:rPr>
              <a:t> for approving loans</a:t>
            </a:r>
            <a:endParaRPr b="0" i="0" sz="1800">
              <a:solidFill>
                <a:srgbClr val="31708F"/>
              </a:solidFill>
              <a:latin typeface="Georgia"/>
              <a:ea typeface="Georgia"/>
              <a:cs typeface="Georgia"/>
              <a:sym typeface="Georgi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66"/>
          <p:cNvPicPr preferRelativeResize="0"/>
          <p:nvPr/>
        </p:nvPicPr>
        <p:blipFill rotWithShape="1">
          <a:blip r:embed="rId3">
            <a:alphaModFix/>
          </a:blip>
          <a:srcRect b="0" l="0" r="0" t="0"/>
          <a:stretch/>
        </p:blipFill>
        <p:spPr>
          <a:xfrm>
            <a:off x="469900" y="482600"/>
            <a:ext cx="8584324" cy="4838700"/>
          </a:xfrm>
          <a:prstGeom prst="rect">
            <a:avLst/>
          </a:prstGeom>
          <a:noFill/>
          <a:ln>
            <a:noFill/>
          </a:ln>
        </p:spPr>
      </p:pic>
      <p:pic>
        <p:nvPicPr>
          <p:cNvPr descr="Screen Clipping" id="545" name="Google Shape;545;p66"/>
          <p:cNvPicPr preferRelativeResize="0"/>
          <p:nvPr/>
        </p:nvPicPr>
        <p:blipFill rotWithShape="1">
          <a:blip r:embed="rId4">
            <a:alphaModFix/>
          </a:blip>
          <a:srcRect b="0" l="0" r="0" t="0"/>
          <a:stretch/>
        </p:blipFill>
        <p:spPr>
          <a:xfrm>
            <a:off x="356685" y="0"/>
            <a:ext cx="8697539" cy="390580"/>
          </a:xfrm>
          <a:prstGeom prst="rect">
            <a:avLst/>
          </a:prstGeom>
          <a:noFill/>
          <a:ln>
            <a:noFill/>
          </a:ln>
        </p:spPr>
      </p:pic>
      <p:sp>
        <p:nvSpPr>
          <p:cNvPr id="546" name="Google Shape;546;p66"/>
          <p:cNvSpPr/>
          <p:nvPr/>
        </p:nvSpPr>
        <p:spPr>
          <a:xfrm>
            <a:off x="380124" y="5534561"/>
            <a:ext cx="8674100" cy="1323439"/>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Georgia"/>
                <a:ea typeface="Georgia"/>
                <a:cs typeface="Georgia"/>
                <a:sym typeface="Georgia"/>
              </a:rPr>
              <a:t>Inferences:</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Most of the loans are taken by Laborers, followed by Sales staff. IT staff take the lowest amount of loans.</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The category with highest percent of not repaid loans are Low-skill Laborers (above 17%), followed by Drivers and Waiters/barmen staff, Security staff, Laborers and Cooking staff.</a:t>
            </a:r>
            <a:endParaRPr b="0" i="0" sz="1600">
              <a:solidFill>
                <a:srgbClr val="31708F"/>
              </a:solidFill>
              <a:latin typeface="Georgia"/>
              <a:ea typeface="Georgia"/>
              <a:cs typeface="Georgia"/>
              <a:sym typeface="Georgi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67"/>
          <p:cNvPicPr preferRelativeResize="0"/>
          <p:nvPr/>
        </p:nvPicPr>
        <p:blipFill rotWithShape="1">
          <a:blip r:embed="rId3">
            <a:alphaModFix/>
          </a:blip>
          <a:srcRect b="0" l="0" r="0" t="0"/>
          <a:stretch/>
        </p:blipFill>
        <p:spPr>
          <a:xfrm>
            <a:off x="508000" y="457200"/>
            <a:ext cx="8826499" cy="4432300"/>
          </a:xfrm>
          <a:prstGeom prst="rect">
            <a:avLst/>
          </a:prstGeom>
          <a:noFill/>
          <a:ln>
            <a:noFill/>
          </a:ln>
        </p:spPr>
      </p:pic>
      <p:pic>
        <p:nvPicPr>
          <p:cNvPr descr="Screen Clipping" id="552" name="Google Shape;552;p67"/>
          <p:cNvPicPr preferRelativeResize="0"/>
          <p:nvPr/>
        </p:nvPicPr>
        <p:blipFill rotWithShape="1">
          <a:blip r:embed="rId4">
            <a:alphaModFix/>
          </a:blip>
          <a:srcRect b="0" l="0" r="0" t="0"/>
          <a:stretch/>
        </p:blipFill>
        <p:spPr>
          <a:xfrm>
            <a:off x="508000" y="0"/>
            <a:ext cx="7821116" cy="362001"/>
          </a:xfrm>
          <a:prstGeom prst="rect">
            <a:avLst/>
          </a:prstGeom>
          <a:noFill/>
          <a:ln>
            <a:noFill/>
          </a:ln>
        </p:spPr>
      </p:pic>
      <p:sp>
        <p:nvSpPr>
          <p:cNvPr id="553" name="Google Shape;553;p67"/>
          <p:cNvSpPr/>
          <p:nvPr/>
        </p:nvSpPr>
        <p:spPr>
          <a:xfrm>
            <a:off x="342899" y="4889500"/>
            <a:ext cx="8851901" cy="2246769"/>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400">
                <a:solidFill>
                  <a:srgbClr val="FF0000"/>
                </a:solidFill>
                <a:latin typeface="Georgia"/>
                <a:ea typeface="Georgia"/>
                <a:cs typeface="Georgia"/>
                <a:sym typeface="Georgia"/>
              </a:rPr>
              <a:t>Inferences:</a:t>
            </a:r>
            <a:endParaRPr/>
          </a:p>
          <a:p>
            <a:pPr indent="-88900" lvl="0" marL="0" marR="0" rtl="0" algn="l">
              <a:spcBef>
                <a:spcPts val="0"/>
              </a:spcBef>
              <a:spcAft>
                <a:spcPts val="0"/>
              </a:spcAft>
              <a:buClr>
                <a:srgbClr val="31708F"/>
              </a:buClr>
              <a:buSzPts val="1400"/>
              <a:buFont typeface="Trebuchet MS"/>
              <a:buAutoNum type="arabicPeriod"/>
            </a:pPr>
            <a:r>
              <a:rPr lang="en-US" sz="1400">
                <a:solidFill>
                  <a:srgbClr val="31708F"/>
                </a:solidFill>
                <a:latin typeface="Georgia"/>
                <a:ea typeface="Georgia"/>
                <a:cs typeface="Georgia"/>
                <a:sym typeface="Georgia"/>
              </a:rPr>
              <a:t>Organizations with highest percent of loans not repaid are Transport: type 3 (16%), Industry: type 13 (13.5%), Industry: type 8 (12.5%) and Restaurant (less than 12%). Self employed people have relative high defaulting rate, and thus should be avoided to be approved for loan or provide loan with higher interest rate to mitigate the risk of defaulting.</a:t>
            </a:r>
            <a:endParaRPr/>
          </a:p>
          <a:p>
            <a:pPr indent="-88900" lvl="0" marL="0" marR="0" rtl="0" algn="l">
              <a:spcBef>
                <a:spcPts val="0"/>
              </a:spcBef>
              <a:spcAft>
                <a:spcPts val="0"/>
              </a:spcAft>
              <a:buClr>
                <a:srgbClr val="31708F"/>
              </a:buClr>
              <a:buSzPts val="1400"/>
              <a:buFont typeface="Trebuchet MS"/>
              <a:buAutoNum type="arabicPeriod"/>
            </a:pPr>
            <a:r>
              <a:rPr lang="en-US" sz="1400">
                <a:solidFill>
                  <a:srgbClr val="31708F"/>
                </a:solidFill>
                <a:latin typeface="Georgia"/>
                <a:ea typeface="Georgia"/>
                <a:cs typeface="Georgia"/>
                <a:sym typeface="Georgia"/>
              </a:rPr>
              <a:t>Most of the people application for loan are from Business Entity Type 3</a:t>
            </a:r>
            <a:endParaRPr/>
          </a:p>
          <a:p>
            <a:pPr indent="-88900" lvl="0" marL="0" marR="0" rtl="0" algn="l">
              <a:spcBef>
                <a:spcPts val="0"/>
              </a:spcBef>
              <a:spcAft>
                <a:spcPts val="0"/>
              </a:spcAft>
              <a:buClr>
                <a:srgbClr val="31708F"/>
              </a:buClr>
              <a:buSzPts val="1400"/>
              <a:buFont typeface="Trebuchet MS"/>
              <a:buAutoNum type="arabicPeriod"/>
            </a:pPr>
            <a:r>
              <a:rPr lang="en-US" sz="1400">
                <a:solidFill>
                  <a:srgbClr val="31708F"/>
                </a:solidFill>
                <a:latin typeface="Georgia"/>
                <a:ea typeface="Georgia"/>
                <a:cs typeface="Georgia"/>
                <a:sym typeface="Georgia"/>
              </a:rPr>
              <a:t>For a very high number of applications, Organization type information is unavailable(XNA)</a:t>
            </a:r>
            <a:endParaRPr/>
          </a:p>
          <a:p>
            <a:pPr indent="-88900" lvl="0" marL="0" marR="0" rtl="0" algn="l">
              <a:spcBef>
                <a:spcPts val="0"/>
              </a:spcBef>
              <a:spcAft>
                <a:spcPts val="0"/>
              </a:spcAft>
              <a:buClr>
                <a:srgbClr val="31708F"/>
              </a:buClr>
              <a:buSzPts val="1400"/>
              <a:buFont typeface="Arial"/>
              <a:buChar char="•"/>
            </a:pPr>
            <a:r>
              <a:rPr lang="en-US" sz="1400">
                <a:solidFill>
                  <a:srgbClr val="31708F"/>
                </a:solidFill>
                <a:latin typeface="Georgia"/>
                <a:ea typeface="Georgia"/>
                <a:cs typeface="Georgia"/>
                <a:sym typeface="Georgia"/>
              </a:rPr>
              <a:t>It can be seen that following category of organization type has lesser defaulters thus safer for providing loans: Trade Type 4 and 5</a:t>
            </a:r>
            <a:endParaRPr/>
          </a:p>
          <a:p>
            <a:pPr indent="-88900" lvl="0" marL="0" marR="0" rtl="0" algn="l">
              <a:spcBef>
                <a:spcPts val="0"/>
              </a:spcBef>
              <a:spcAft>
                <a:spcPts val="0"/>
              </a:spcAft>
              <a:buClr>
                <a:srgbClr val="31708F"/>
              </a:buClr>
              <a:buSzPts val="1400"/>
              <a:buFont typeface="Arial"/>
              <a:buChar char="•"/>
            </a:pPr>
            <a:r>
              <a:rPr lang="en-US" sz="1400">
                <a:solidFill>
                  <a:srgbClr val="31708F"/>
                </a:solidFill>
                <a:latin typeface="Georgia"/>
                <a:ea typeface="Georgia"/>
                <a:cs typeface="Georgia"/>
                <a:sym typeface="Georgia"/>
              </a:rPr>
              <a:t>Industry type 8</a:t>
            </a:r>
            <a:endParaRPr b="0" i="0" sz="1400">
              <a:solidFill>
                <a:srgbClr val="31708F"/>
              </a:solidFill>
              <a:latin typeface="Georgia"/>
              <a:ea typeface="Georgia"/>
              <a:cs typeface="Georgia"/>
              <a:sym typeface="Georgi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descr="Screen Clipping" id="558" name="Google Shape;558;p68"/>
          <p:cNvPicPr preferRelativeResize="0"/>
          <p:nvPr/>
        </p:nvPicPr>
        <p:blipFill rotWithShape="1">
          <a:blip r:embed="rId3">
            <a:alphaModFix/>
          </a:blip>
          <a:srcRect b="0" l="0" r="0" t="0"/>
          <a:stretch/>
        </p:blipFill>
        <p:spPr>
          <a:xfrm>
            <a:off x="188267" y="309244"/>
            <a:ext cx="9250066" cy="4563112"/>
          </a:xfrm>
          <a:prstGeom prst="rect">
            <a:avLst/>
          </a:prstGeom>
          <a:noFill/>
          <a:ln>
            <a:noFill/>
          </a:ln>
        </p:spPr>
      </p:pic>
      <p:sp>
        <p:nvSpPr>
          <p:cNvPr id="559" name="Google Shape;559;p68"/>
          <p:cNvSpPr/>
          <p:nvPr/>
        </p:nvSpPr>
        <p:spPr>
          <a:xfrm>
            <a:off x="438150" y="5380672"/>
            <a:ext cx="8515350" cy="1477328"/>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br>
              <a:rPr lang="en-US" sz="1800">
                <a:solidFill>
                  <a:schemeClr val="dk1"/>
                </a:solidFill>
                <a:latin typeface="Trebuchet MS"/>
                <a:ea typeface="Trebuchet MS"/>
                <a:cs typeface="Trebuchet MS"/>
                <a:sym typeface="Trebuchet MS"/>
              </a:rPr>
            </a:br>
            <a:r>
              <a:rPr lang="en-US" sz="1800">
                <a:solidFill>
                  <a:srgbClr val="31708F"/>
                </a:solidFill>
                <a:latin typeface="Georgia"/>
                <a:ea typeface="Georgia"/>
                <a:cs typeface="Georgia"/>
                <a:sym typeface="Georgia"/>
              </a:rPr>
              <a:t>There is no significant correlation between re-payers and defaulters in terms of submitting document 3 as we see even if applicants have submitted the document, they have defaulted a slightly more (~9%) than who have not submitted the document (6%)</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descr="Screen Clipping" id="564" name="Google Shape;564;p69"/>
          <p:cNvPicPr preferRelativeResize="0"/>
          <p:nvPr/>
        </p:nvPicPr>
        <p:blipFill rotWithShape="1">
          <a:blip r:embed="rId3">
            <a:alphaModFix/>
          </a:blip>
          <a:srcRect b="0" l="0" r="0" t="0"/>
          <a:stretch/>
        </p:blipFill>
        <p:spPr>
          <a:xfrm>
            <a:off x="110456" y="360033"/>
            <a:ext cx="9583487" cy="4715533"/>
          </a:xfrm>
          <a:prstGeom prst="rect">
            <a:avLst/>
          </a:prstGeom>
          <a:noFill/>
          <a:ln>
            <a:noFill/>
          </a:ln>
        </p:spPr>
      </p:pic>
      <p:sp>
        <p:nvSpPr>
          <p:cNvPr id="565" name="Google Shape;565;p69"/>
          <p:cNvSpPr/>
          <p:nvPr/>
        </p:nvSpPr>
        <p:spPr>
          <a:xfrm>
            <a:off x="406400" y="5934670"/>
            <a:ext cx="8547100" cy="923330"/>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People in the age group range 20-40 have higher probability of defaulting</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People above age of 50 have low probability of defaulting</a:t>
            </a:r>
            <a:endParaRPr b="0" i="0" sz="1800">
              <a:solidFill>
                <a:srgbClr val="31708F"/>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7"/>
          <p:cNvSpPr txBox="1"/>
          <p:nvPr/>
        </p:nvSpPr>
        <p:spPr>
          <a:xfrm>
            <a:off x="131523" y="0"/>
            <a:ext cx="8229600" cy="1714512"/>
          </a:xfrm>
          <a:prstGeom prst="rect">
            <a:avLst/>
          </a:prstGeom>
          <a:noFill/>
          <a:ln>
            <a:noFill/>
          </a:ln>
        </p:spPr>
        <p:txBody>
          <a:bodyPr anchorCtr="0" anchor="t" bIns="45700" lIns="91425" spcFirstLastPara="1" rIns="91425" wrap="square" tIns="45700">
            <a:normAutofit fontScale="97500"/>
          </a:bodyPr>
          <a:lstStyle/>
          <a:p>
            <a:pPr indent="0" lvl="0" marL="0" marR="0" rtl="0" algn="l">
              <a:spcBef>
                <a:spcPts val="0"/>
              </a:spcBef>
              <a:spcAft>
                <a:spcPts val="0"/>
              </a:spcAft>
              <a:buClr>
                <a:schemeClr val="accent1"/>
              </a:buClr>
              <a:buSzPct val="100000"/>
              <a:buFont typeface="Trebuchet MS"/>
              <a:buNone/>
            </a:pPr>
            <a:r>
              <a:rPr lang="en-US" sz="3600">
                <a:solidFill>
                  <a:schemeClr val="accent1"/>
                </a:solidFill>
                <a:latin typeface="Trebuchet MS"/>
                <a:ea typeface="Trebuchet MS"/>
                <a:cs typeface="Trebuchet MS"/>
                <a:sym typeface="Trebuchet MS"/>
              </a:rPr>
              <a:t>    </a:t>
            </a:r>
            <a:br>
              <a:rPr lang="en-US" sz="3600">
                <a:solidFill>
                  <a:schemeClr val="accent1"/>
                </a:solidFill>
                <a:latin typeface="Trebuchet MS"/>
                <a:ea typeface="Trebuchet MS"/>
                <a:cs typeface="Trebuchet MS"/>
                <a:sym typeface="Trebuchet MS"/>
              </a:rPr>
            </a:br>
            <a:r>
              <a:rPr lang="en-US" sz="3600">
                <a:solidFill>
                  <a:schemeClr val="accent1"/>
                </a:solidFill>
                <a:latin typeface="Trebuchet MS"/>
                <a:ea typeface="Trebuchet MS"/>
                <a:cs typeface="Trebuchet MS"/>
                <a:sym typeface="Trebuchet MS"/>
              </a:rPr>
              <a:t>     </a:t>
            </a:r>
            <a:r>
              <a:rPr b="1" i="1" lang="en-US" sz="3600">
                <a:solidFill>
                  <a:srgbClr val="FF0000"/>
                </a:solidFill>
                <a:latin typeface="Trebuchet MS"/>
                <a:ea typeface="Trebuchet MS"/>
                <a:cs typeface="Trebuchet MS"/>
                <a:sym typeface="Trebuchet MS"/>
              </a:rPr>
              <a:t>Business Understanding:</a:t>
            </a:r>
            <a:br>
              <a:rPr b="1" i="1" lang="en-US" sz="3600">
                <a:solidFill>
                  <a:srgbClr val="FF0000"/>
                </a:solidFill>
                <a:latin typeface="Trebuchet MS"/>
                <a:ea typeface="Trebuchet MS"/>
                <a:cs typeface="Trebuchet MS"/>
                <a:sym typeface="Trebuchet MS"/>
              </a:rPr>
            </a:br>
            <a:endParaRPr b="1" i="1" sz="3600">
              <a:solidFill>
                <a:srgbClr val="FF0000"/>
              </a:solidFill>
              <a:latin typeface="Trebuchet MS"/>
              <a:ea typeface="Trebuchet MS"/>
              <a:cs typeface="Trebuchet MS"/>
              <a:sym typeface="Trebuchet MS"/>
            </a:endParaRPr>
          </a:p>
        </p:txBody>
      </p:sp>
      <p:sp>
        <p:nvSpPr>
          <p:cNvPr id="183" name="Google Shape;183;p7"/>
          <p:cNvSpPr txBox="1"/>
          <p:nvPr/>
        </p:nvSpPr>
        <p:spPr>
          <a:xfrm>
            <a:off x="413359" y="1215794"/>
            <a:ext cx="8273441" cy="5335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SzPts val="1440"/>
              <a:buFont typeface="Noto Sans Symbols"/>
              <a:buNone/>
            </a:pPr>
            <a:r>
              <a:rPr lang="en-US" sz="1800">
                <a:solidFill>
                  <a:srgbClr val="3F3F3F"/>
                </a:solidFill>
                <a:latin typeface="Trebuchet MS"/>
                <a:ea typeface="Trebuchet MS"/>
                <a:cs typeface="Trebuchet MS"/>
                <a:sym typeface="Trebuchet MS"/>
              </a:rPr>
              <a:t>   </a:t>
            </a:r>
            <a:r>
              <a:rPr lang="en-US" sz="2800">
                <a:solidFill>
                  <a:srgbClr val="3F3F3F"/>
                </a:solidFill>
                <a:latin typeface="Trebuchet MS"/>
                <a:ea typeface="Trebuchet MS"/>
                <a:cs typeface="Trebuchet MS"/>
                <a:sym typeface="Trebuchet MS"/>
              </a:rPr>
              <a:t>The loan providing companies find it hard to give loans to the people due to their insufficient or non-existent credit history. Because of that, some consumers use it as their advantage by becoming a defaulter.</a:t>
            </a:r>
            <a:endParaRPr/>
          </a:p>
          <a:p>
            <a:pPr indent="0" lvl="0" marL="0" marR="0" rtl="0" algn="l">
              <a:spcBef>
                <a:spcPts val="1000"/>
              </a:spcBef>
              <a:spcAft>
                <a:spcPts val="0"/>
              </a:spcAft>
              <a:buClr>
                <a:schemeClr val="accent1"/>
              </a:buClr>
              <a:buSzPts val="2240"/>
              <a:buFont typeface="Noto Sans Symbols"/>
              <a:buNone/>
            </a:pPr>
            <a:r>
              <a:rPr lang="en-US" sz="2800">
                <a:solidFill>
                  <a:srgbClr val="3F3F3F"/>
                </a:solidFill>
                <a:latin typeface="Trebuchet MS"/>
                <a:ea typeface="Trebuchet MS"/>
                <a:cs typeface="Trebuchet MS"/>
                <a:sym typeface="Trebuchet MS"/>
              </a:rPr>
              <a:t>You have to use EDA to analyze the patterns present in the data. This will ensure that the applicants capable of repaying the loan are not rejected.</a:t>
            </a:r>
            <a:br>
              <a:rPr lang="en-US" sz="2800">
                <a:solidFill>
                  <a:srgbClr val="3F3F3F"/>
                </a:solidFill>
                <a:latin typeface="Trebuchet MS"/>
                <a:ea typeface="Trebuchet MS"/>
                <a:cs typeface="Trebuchet MS"/>
                <a:sym typeface="Trebuchet MS"/>
              </a:rPr>
            </a:br>
            <a:r>
              <a:rPr lang="en-US" sz="2800">
                <a:solidFill>
                  <a:srgbClr val="3F3F3F"/>
                </a:solidFill>
                <a:latin typeface="Trebuchet MS"/>
                <a:ea typeface="Trebuchet MS"/>
                <a:cs typeface="Trebuchet MS"/>
                <a:sym typeface="Trebuchet MS"/>
              </a:rPr>
              <a:t>When the company receives a loan application, the company has to decide for loan approval based on the applicant’s profile</a:t>
            </a:r>
            <a:r>
              <a:rPr lang="en-US" sz="1800">
                <a:solidFill>
                  <a:srgbClr val="3F3F3F"/>
                </a:solidFill>
                <a:latin typeface="Trebuchet MS"/>
                <a:ea typeface="Trebuchet MS"/>
                <a:cs typeface="Trebuchet MS"/>
                <a:sym typeface="Trebuchet MS"/>
              </a:rPr>
              <a:t>. </a:t>
            </a:r>
            <a:endParaRPr sz="1800">
              <a:solidFill>
                <a:srgbClr val="3F3F3F"/>
              </a:solidFill>
              <a:latin typeface="Trebuchet MS"/>
              <a:ea typeface="Trebuchet MS"/>
              <a:cs typeface="Trebuchet MS"/>
              <a:sym typeface="Trebuchet MS"/>
            </a:endParaRPr>
          </a:p>
        </p:txBody>
      </p:sp>
    </p:spTree>
  </p:cSld>
  <p:clrMapOvr>
    <a:masterClrMapping/>
  </p:clrMapOvr>
  <p:transition spd="slow" p14:dur="2500">
    <p:checker/>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descr="Screen Clipping" id="570" name="Google Shape;570;p70"/>
          <p:cNvPicPr preferRelativeResize="0"/>
          <p:nvPr/>
        </p:nvPicPr>
        <p:blipFill rotWithShape="1">
          <a:blip r:embed="rId3">
            <a:alphaModFix/>
          </a:blip>
          <a:srcRect b="0" l="0" r="0" t="0"/>
          <a:stretch/>
        </p:blipFill>
        <p:spPr>
          <a:xfrm>
            <a:off x="181904" y="493391"/>
            <a:ext cx="9440592" cy="4601217"/>
          </a:xfrm>
          <a:prstGeom prst="rect">
            <a:avLst/>
          </a:prstGeom>
          <a:noFill/>
          <a:ln>
            <a:noFill/>
          </a:ln>
        </p:spPr>
      </p:pic>
      <p:sp>
        <p:nvSpPr>
          <p:cNvPr id="571" name="Google Shape;571;p70"/>
          <p:cNvSpPr/>
          <p:nvPr/>
        </p:nvSpPr>
        <p:spPr>
          <a:xfrm>
            <a:off x="406400" y="5594171"/>
            <a:ext cx="8585200" cy="1354217"/>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Majority of the applicants have been employed in between 0-5 years. The defaulting rating of this group is also the highest which is 10%</a:t>
            </a:r>
            <a:endParaRPr/>
          </a:p>
          <a:p>
            <a:pPr indent="-101600" lvl="0" marL="0" marR="0" rtl="0" algn="l">
              <a:spcBef>
                <a:spcPts val="0"/>
              </a:spcBef>
              <a:spcAft>
                <a:spcPts val="0"/>
              </a:spcAft>
              <a:buClr>
                <a:srgbClr val="31708F"/>
              </a:buClr>
              <a:buSzPts val="1600"/>
              <a:buFont typeface="Trebuchet MS"/>
              <a:buAutoNum type="arabicPeriod"/>
            </a:pPr>
            <a:r>
              <a:rPr lang="en-US" sz="1600">
                <a:solidFill>
                  <a:srgbClr val="31708F"/>
                </a:solidFill>
                <a:latin typeface="Georgia"/>
                <a:ea typeface="Georgia"/>
                <a:cs typeface="Georgia"/>
                <a:sym typeface="Georgia"/>
              </a:rPr>
              <a:t>With increase of employment year, defaulting rate is gradually decreasing with people having 40+ year experience having less than 1% default rate</a:t>
            </a:r>
            <a:endParaRPr b="0" i="0" sz="1600">
              <a:solidFill>
                <a:srgbClr val="31708F"/>
              </a:solidFill>
              <a:latin typeface="Georgia"/>
              <a:ea typeface="Georgia"/>
              <a:cs typeface="Georgia"/>
              <a:sym typeface="Georgi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71"/>
          <p:cNvPicPr preferRelativeResize="0"/>
          <p:nvPr/>
        </p:nvPicPr>
        <p:blipFill rotWithShape="1">
          <a:blip r:embed="rId3">
            <a:alphaModFix/>
          </a:blip>
          <a:srcRect b="0" l="0" r="0" t="0"/>
          <a:stretch/>
        </p:blipFill>
        <p:spPr>
          <a:xfrm>
            <a:off x="457528" y="444500"/>
            <a:ext cx="9042072" cy="4965700"/>
          </a:xfrm>
          <a:prstGeom prst="rect">
            <a:avLst/>
          </a:prstGeom>
          <a:noFill/>
          <a:ln>
            <a:noFill/>
          </a:ln>
        </p:spPr>
      </p:pic>
      <p:pic>
        <p:nvPicPr>
          <p:cNvPr descr="Screen Clipping" id="577" name="Google Shape;577;p71"/>
          <p:cNvPicPr preferRelativeResize="0"/>
          <p:nvPr/>
        </p:nvPicPr>
        <p:blipFill rotWithShape="1">
          <a:blip r:embed="rId4">
            <a:alphaModFix/>
          </a:blip>
          <a:srcRect b="0" l="0" r="0" t="0"/>
          <a:stretch/>
        </p:blipFill>
        <p:spPr>
          <a:xfrm>
            <a:off x="556795" y="44394"/>
            <a:ext cx="7304505" cy="400106"/>
          </a:xfrm>
          <a:prstGeom prst="rect">
            <a:avLst/>
          </a:prstGeom>
          <a:noFill/>
          <a:ln>
            <a:noFill/>
          </a:ln>
        </p:spPr>
      </p:pic>
      <p:sp>
        <p:nvSpPr>
          <p:cNvPr id="578" name="Google Shape;578;p71"/>
          <p:cNvSpPr/>
          <p:nvPr/>
        </p:nvSpPr>
        <p:spPr>
          <a:xfrm>
            <a:off x="457528" y="5934670"/>
            <a:ext cx="8396705" cy="923330"/>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More than 80% of the loan provided are for amount less than 900,000</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People who get loan for 300-600k tend to default more than others.</a:t>
            </a:r>
            <a:endParaRPr b="0" i="0" sz="1800">
              <a:solidFill>
                <a:srgbClr val="31708F"/>
              </a:solidFill>
              <a:latin typeface="Georgia"/>
              <a:ea typeface="Georgia"/>
              <a:cs typeface="Georgia"/>
              <a:sym typeface="Georgi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72"/>
          <p:cNvPicPr preferRelativeResize="0"/>
          <p:nvPr/>
        </p:nvPicPr>
        <p:blipFill rotWithShape="1">
          <a:blip r:embed="rId3">
            <a:alphaModFix/>
          </a:blip>
          <a:srcRect b="0" l="0" r="0" t="0"/>
          <a:stretch/>
        </p:blipFill>
        <p:spPr>
          <a:xfrm>
            <a:off x="485017" y="495300"/>
            <a:ext cx="8481183" cy="5168900"/>
          </a:xfrm>
          <a:prstGeom prst="rect">
            <a:avLst/>
          </a:prstGeom>
          <a:noFill/>
          <a:ln>
            <a:noFill/>
          </a:ln>
        </p:spPr>
      </p:pic>
      <p:pic>
        <p:nvPicPr>
          <p:cNvPr descr="Screen Clipping" id="584" name="Google Shape;584;p72"/>
          <p:cNvPicPr preferRelativeResize="0"/>
          <p:nvPr/>
        </p:nvPicPr>
        <p:blipFill rotWithShape="1">
          <a:blip r:embed="rId4">
            <a:alphaModFix/>
          </a:blip>
          <a:srcRect b="0" l="0" r="0" t="0"/>
          <a:stretch/>
        </p:blipFill>
        <p:spPr>
          <a:xfrm>
            <a:off x="867884" y="123773"/>
            <a:ext cx="6849431" cy="371527"/>
          </a:xfrm>
          <a:prstGeom prst="rect">
            <a:avLst/>
          </a:prstGeom>
          <a:noFill/>
          <a:ln>
            <a:noFill/>
          </a:ln>
        </p:spPr>
      </p:pic>
      <p:sp>
        <p:nvSpPr>
          <p:cNvPr id="585" name="Google Shape;585;p72"/>
          <p:cNvSpPr/>
          <p:nvPr/>
        </p:nvSpPr>
        <p:spPr>
          <a:xfrm>
            <a:off x="426658" y="5657671"/>
            <a:ext cx="8597900" cy="1200329"/>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90% of the applications have Income total less than 300,000</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Application with Income less than 300,000 has high probability of defaulting</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Applicant with Income more than 700,000 are less likely to default</a:t>
            </a:r>
            <a:endParaRPr b="0" i="0" sz="1800">
              <a:solidFill>
                <a:srgbClr val="31708F"/>
              </a:solidFill>
              <a:latin typeface="Georgia"/>
              <a:ea typeface="Georgia"/>
              <a:cs typeface="Georgia"/>
              <a:sym typeface="Georgi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descr="Screen Clipping" id="590" name="Google Shape;590;p73"/>
          <p:cNvPicPr preferRelativeResize="0"/>
          <p:nvPr/>
        </p:nvPicPr>
        <p:blipFill rotWithShape="1">
          <a:blip r:embed="rId3">
            <a:alphaModFix/>
          </a:blip>
          <a:srcRect b="0" l="0" r="0" t="0"/>
          <a:stretch/>
        </p:blipFill>
        <p:spPr>
          <a:xfrm>
            <a:off x="267640" y="683891"/>
            <a:ext cx="9269119" cy="4601217"/>
          </a:xfrm>
          <a:prstGeom prst="rect">
            <a:avLst/>
          </a:prstGeom>
          <a:noFill/>
          <a:ln>
            <a:noFill/>
          </a:ln>
        </p:spPr>
      </p:pic>
      <p:sp>
        <p:nvSpPr>
          <p:cNvPr id="591" name="Google Shape;591;p73"/>
          <p:cNvSpPr/>
          <p:nvPr/>
        </p:nvSpPr>
        <p:spPr>
          <a:xfrm>
            <a:off x="431800" y="5380672"/>
            <a:ext cx="8572500" cy="1477328"/>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Most of the applicants do not have children</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Very few clients have more than 3 children.</a:t>
            </a:r>
            <a:endParaRPr/>
          </a:p>
          <a:p>
            <a:pPr indent="-114300" lvl="0" marL="0" marR="0" rtl="0" algn="l">
              <a:spcBef>
                <a:spcPts val="0"/>
              </a:spcBef>
              <a:spcAft>
                <a:spcPts val="0"/>
              </a:spcAft>
              <a:buClr>
                <a:srgbClr val="31708F"/>
              </a:buClr>
              <a:buSzPts val="1800"/>
              <a:buFont typeface="Trebuchet MS"/>
              <a:buAutoNum type="arabicPeriod"/>
            </a:pPr>
            <a:r>
              <a:rPr lang="en-US" sz="1800">
                <a:solidFill>
                  <a:srgbClr val="31708F"/>
                </a:solidFill>
                <a:latin typeface="Georgia"/>
                <a:ea typeface="Georgia"/>
                <a:cs typeface="Georgia"/>
                <a:sym typeface="Georgia"/>
              </a:rPr>
              <a:t>Client who have more than 4 children has a very high default rate with child count 9 and 11 showing 100% default rate</a:t>
            </a:r>
            <a:endParaRPr b="0" i="0" sz="1800">
              <a:solidFill>
                <a:srgbClr val="31708F"/>
              </a:solidFill>
              <a:latin typeface="Georgia"/>
              <a:ea typeface="Georgia"/>
              <a:cs typeface="Georgia"/>
              <a:sym typeface="Georgi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74"/>
          <p:cNvPicPr preferRelativeResize="0"/>
          <p:nvPr/>
        </p:nvPicPr>
        <p:blipFill rotWithShape="1">
          <a:blip r:embed="rId3">
            <a:alphaModFix/>
          </a:blip>
          <a:srcRect b="0" l="0" r="0" t="0"/>
          <a:stretch/>
        </p:blipFill>
        <p:spPr>
          <a:xfrm>
            <a:off x="469900" y="609600"/>
            <a:ext cx="8705440" cy="5334000"/>
          </a:xfrm>
          <a:prstGeom prst="rect">
            <a:avLst/>
          </a:prstGeom>
          <a:noFill/>
          <a:ln>
            <a:noFill/>
          </a:ln>
        </p:spPr>
      </p:pic>
      <p:pic>
        <p:nvPicPr>
          <p:cNvPr descr="Screen Clipping" id="597" name="Google Shape;597;p74"/>
          <p:cNvPicPr preferRelativeResize="0"/>
          <p:nvPr/>
        </p:nvPicPr>
        <p:blipFill rotWithShape="1">
          <a:blip r:embed="rId4">
            <a:alphaModFix/>
          </a:blip>
          <a:srcRect b="0" l="0" r="0" t="0"/>
          <a:stretch/>
        </p:blipFill>
        <p:spPr>
          <a:xfrm>
            <a:off x="469900" y="219020"/>
            <a:ext cx="7859222" cy="390580"/>
          </a:xfrm>
          <a:prstGeom prst="rect">
            <a:avLst/>
          </a:prstGeom>
          <a:noFill/>
          <a:ln>
            <a:noFill/>
          </a:ln>
        </p:spPr>
      </p:pic>
      <p:sp>
        <p:nvSpPr>
          <p:cNvPr id="598" name="Google Shape;598;p74"/>
          <p:cNvSpPr/>
          <p:nvPr/>
        </p:nvSpPr>
        <p:spPr>
          <a:xfrm>
            <a:off x="381000" y="5943600"/>
            <a:ext cx="8794340" cy="923330"/>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br>
              <a:rPr lang="en-US" sz="1800">
                <a:solidFill>
                  <a:schemeClr val="dk1"/>
                </a:solidFill>
                <a:latin typeface="Trebuchet MS"/>
                <a:ea typeface="Trebuchet MS"/>
                <a:cs typeface="Trebuchet MS"/>
                <a:sym typeface="Trebuchet MS"/>
              </a:rPr>
            </a:br>
            <a:r>
              <a:rPr lang="en-US" sz="1800">
                <a:solidFill>
                  <a:srgbClr val="31708F"/>
                </a:solidFill>
                <a:latin typeface="Georgia"/>
                <a:ea typeface="Georgia"/>
                <a:cs typeface="Georgia"/>
                <a:sym typeface="Georgia"/>
              </a:rPr>
              <a:t>Family member follows the same trend as children where having more family members increases the risk of defaulting</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descr="Screen Clipping" id="603" name="Google Shape;603;p75"/>
          <p:cNvPicPr preferRelativeResize="0"/>
          <p:nvPr/>
        </p:nvPicPr>
        <p:blipFill rotWithShape="1">
          <a:blip r:embed="rId3">
            <a:alphaModFix/>
          </a:blip>
          <a:srcRect b="0" l="0" r="0" t="0"/>
          <a:stretch/>
        </p:blipFill>
        <p:spPr>
          <a:xfrm>
            <a:off x="553414" y="668118"/>
            <a:ext cx="8926171" cy="4970681"/>
          </a:xfrm>
          <a:prstGeom prst="rect">
            <a:avLst/>
          </a:prstGeom>
          <a:noFill/>
          <a:ln>
            <a:noFill/>
          </a:ln>
        </p:spPr>
      </p:pic>
      <p:sp>
        <p:nvSpPr>
          <p:cNvPr id="604" name="Google Shape;604;p75"/>
          <p:cNvSpPr/>
          <p:nvPr/>
        </p:nvSpPr>
        <p:spPr>
          <a:xfrm>
            <a:off x="1280395" y="196334"/>
            <a:ext cx="38908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Georgia"/>
                <a:ea typeface="Georgia"/>
                <a:cs typeface="Georgia"/>
                <a:sym typeface="Georgia"/>
              </a:rPr>
              <a:t>Categorical Bi/Multivariate Analysis</a:t>
            </a:r>
            <a:endParaRPr b="0" i="0" sz="1800">
              <a:solidFill>
                <a:srgbClr val="FF0000"/>
              </a:solidFill>
              <a:latin typeface="Inter"/>
              <a:ea typeface="Inter"/>
              <a:cs typeface="Inter"/>
              <a:sym typeface="Inte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76"/>
          <p:cNvPicPr preferRelativeResize="0"/>
          <p:nvPr/>
        </p:nvPicPr>
        <p:blipFill rotWithShape="1">
          <a:blip r:embed="rId3">
            <a:alphaModFix/>
          </a:blip>
          <a:srcRect b="0" l="0" r="0" t="0"/>
          <a:stretch/>
        </p:blipFill>
        <p:spPr>
          <a:xfrm>
            <a:off x="430185" y="495300"/>
            <a:ext cx="9094815" cy="5372100"/>
          </a:xfrm>
          <a:prstGeom prst="rect">
            <a:avLst/>
          </a:prstGeom>
          <a:noFill/>
          <a:ln>
            <a:noFill/>
          </a:ln>
        </p:spPr>
      </p:pic>
      <p:pic>
        <p:nvPicPr>
          <p:cNvPr descr="Screen Clipping" id="610" name="Google Shape;610;p76"/>
          <p:cNvPicPr preferRelativeResize="0"/>
          <p:nvPr/>
        </p:nvPicPr>
        <p:blipFill rotWithShape="1">
          <a:blip r:embed="rId4">
            <a:alphaModFix/>
          </a:blip>
          <a:srcRect b="0" l="0" r="0" t="0"/>
          <a:stretch/>
        </p:blipFill>
        <p:spPr>
          <a:xfrm>
            <a:off x="643984" y="57089"/>
            <a:ext cx="7754432" cy="438211"/>
          </a:xfrm>
          <a:prstGeom prst="rect">
            <a:avLst/>
          </a:prstGeom>
          <a:noFill/>
          <a:ln>
            <a:noFill/>
          </a:ln>
        </p:spPr>
      </p:pic>
      <p:sp>
        <p:nvSpPr>
          <p:cNvPr id="611" name="Google Shape;611;p76"/>
          <p:cNvSpPr/>
          <p:nvPr/>
        </p:nvSpPr>
        <p:spPr>
          <a:xfrm>
            <a:off x="430185" y="5867400"/>
            <a:ext cx="8500016" cy="1077218"/>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Georgia"/>
                <a:ea typeface="Georgia"/>
                <a:cs typeface="Georgia"/>
                <a:sym typeface="Georgia"/>
              </a:rPr>
              <a:t>Inferences:</a:t>
            </a:r>
            <a:br>
              <a:rPr lang="en-US" sz="1800">
                <a:solidFill>
                  <a:schemeClr val="dk1"/>
                </a:solidFill>
                <a:latin typeface="Trebuchet MS"/>
                <a:ea typeface="Trebuchet MS"/>
                <a:cs typeface="Trebuchet MS"/>
                <a:sym typeface="Trebuchet MS"/>
              </a:rPr>
            </a:br>
            <a:r>
              <a:rPr lang="en-US" sz="1600">
                <a:solidFill>
                  <a:srgbClr val="31708F"/>
                </a:solidFill>
                <a:latin typeface="Georgia"/>
                <a:ea typeface="Georgia"/>
                <a:cs typeface="Georgia"/>
                <a:sym typeface="Georgia"/>
              </a:rPr>
              <a:t>It can be seen that business man's income is the highest and the estimated range with default 95% confidence level seem to indicate that the income of a business man could be in the range of slightly close to 4 lakhs and slightly above 10 lakhs</a:t>
            </a:r>
            <a:endParaRPr sz="1600">
              <a:solidFill>
                <a:schemeClr val="dk1"/>
              </a:solidFill>
              <a:latin typeface="Trebuchet MS"/>
              <a:ea typeface="Trebuchet MS"/>
              <a:cs typeface="Trebuchet MS"/>
              <a:sym typeface="Trebuchet M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7"/>
          <p:cNvSpPr/>
          <p:nvPr/>
        </p:nvSpPr>
        <p:spPr>
          <a:xfrm>
            <a:off x="112854" y="0"/>
            <a:ext cx="854753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FF0000"/>
                </a:solidFill>
                <a:latin typeface="Georgia"/>
                <a:ea typeface="Georgia"/>
                <a:cs typeface="Georgia"/>
                <a:sym typeface="Georgia"/>
              </a:rPr>
              <a:t>Correlation between numeric variable:</a:t>
            </a:r>
            <a:endParaRPr b="1" i="1" sz="3200">
              <a:solidFill>
                <a:srgbClr val="FF0000"/>
              </a:solidFill>
              <a:latin typeface="Inter"/>
              <a:ea typeface="Inter"/>
              <a:cs typeface="Inter"/>
              <a:sym typeface="Inter"/>
            </a:endParaRPr>
          </a:p>
        </p:txBody>
      </p:sp>
      <p:pic>
        <p:nvPicPr>
          <p:cNvPr descr="Screen Clipping" id="617" name="Google Shape;617;p77"/>
          <p:cNvPicPr preferRelativeResize="0"/>
          <p:nvPr/>
        </p:nvPicPr>
        <p:blipFill rotWithShape="1">
          <a:blip r:embed="rId3">
            <a:alphaModFix/>
          </a:blip>
          <a:srcRect b="0" l="0" r="0" t="0"/>
          <a:stretch/>
        </p:blipFill>
        <p:spPr>
          <a:xfrm>
            <a:off x="546101" y="584775"/>
            <a:ext cx="8826500" cy="4619956"/>
          </a:xfrm>
          <a:prstGeom prst="rect">
            <a:avLst/>
          </a:prstGeom>
          <a:noFill/>
          <a:ln>
            <a:noFill/>
          </a:ln>
        </p:spPr>
      </p:pic>
      <p:pic>
        <p:nvPicPr>
          <p:cNvPr descr="Screen Clipping" id="618" name="Google Shape;618;p77"/>
          <p:cNvPicPr preferRelativeResize="0"/>
          <p:nvPr/>
        </p:nvPicPr>
        <p:blipFill rotWithShape="1">
          <a:blip r:embed="rId4">
            <a:alphaModFix/>
          </a:blip>
          <a:srcRect b="0" l="0" r="0" t="0"/>
          <a:stretch/>
        </p:blipFill>
        <p:spPr>
          <a:xfrm>
            <a:off x="546101" y="5479900"/>
            <a:ext cx="8726054" cy="10098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78"/>
          <p:cNvPicPr preferRelativeResize="0"/>
          <p:nvPr/>
        </p:nvPicPr>
        <p:blipFill rotWithShape="1">
          <a:blip r:embed="rId3">
            <a:alphaModFix/>
          </a:blip>
          <a:srcRect b="0" l="0" r="0" t="0"/>
          <a:stretch/>
        </p:blipFill>
        <p:spPr>
          <a:xfrm>
            <a:off x="279400" y="88900"/>
            <a:ext cx="9129215" cy="5461000"/>
          </a:xfrm>
          <a:prstGeom prst="rect">
            <a:avLst/>
          </a:prstGeom>
          <a:noFill/>
          <a:ln>
            <a:noFill/>
          </a:ln>
        </p:spPr>
      </p:pic>
      <p:sp>
        <p:nvSpPr>
          <p:cNvPr id="624" name="Google Shape;624;p78"/>
          <p:cNvSpPr/>
          <p:nvPr/>
        </p:nvSpPr>
        <p:spPr>
          <a:xfrm>
            <a:off x="367257" y="5549900"/>
            <a:ext cx="8953500" cy="1569660"/>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Georgia"/>
                <a:ea typeface="Georgia"/>
                <a:cs typeface="Georgia"/>
                <a:sym typeface="Georgia"/>
              </a:rPr>
              <a:t>Inferences:</a:t>
            </a:r>
            <a:br>
              <a:rPr lang="en-US" sz="1800">
                <a:solidFill>
                  <a:schemeClr val="dk1"/>
                </a:solidFill>
                <a:latin typeface="Trebuchet MS"/>
                <a:ea typeface="Trebuchet MS"/>
                <a:cs typeface="Trebuchet MS"/>
                <a:sym typeface="Trebuchet MS"/>
              </a:rPr>
            </a:br>
            <a:r>
              <a:rPr lang="en-US" sz="1600">
                <a:solidFill>
                  <a:srgbClr val="31708F"/>
                </a:solidFill>
                <a:latin typeface="Georgia"/>
                <a:ea typeface="Georgia"/>
                <a:cs typeface="Georgia"/>
                <a:sym typeface="Georgia"/>
              </a:rPr>
              <a:t>Correlating factors amongst re-payers:</a:t>
            </a:r>
            <a:br>
              <a:rPr lang="en-US" sz="1600">
                <a:solidFill>
                  <a:schemeClr val="dk1"/>
                </a:solidFill>
                <a:latin typeface="Trebuchet MS"/>
                <a:ea typeface="Trebuchet MS"/>
                <a:cs typeface="Trebuchet MS"/>
                <a:sym typeface="Trebuchet MS"/>
              </a:rPr>
            </a:br>
            <a:r>
              <a:rPr lang="en-US" sz="1600">
                <a:solidFill>
                  <a:srgbClr val="31708F"/>
                </a:solidFill>
                <a:latin typeface="Georgia"/>
                <a:ea typeface="Georgia"/>
                <a:cs typeface="Georgia"/>
                <a:sym typeface="Georgia"/>
              </a:rPr>
              <a:t>Credit amount is highly correlated with amount of goods price</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loan annuity</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total income</a:t>
            </a:r>
            <a:endParaRPr/>
          </a:p>
          <a:p>
            <a:pPr indent="0" lvl="0" marL="0" marR="0" rtl="0" algn="l">
              <a:spcBef>
                <a:spcPts val="0"/>
              </a:spcBef>
              <a:spcAft>
                <a:spcPts val="0"/>
              </a:spcAft>
              <a:buNone/>
            </a:pPr>
            <a:r>
              <a:rPr lang="en-US" sz="1600">
                <a:solidFill>
                  <a:srgbClr val="31708F"/>
                </a:solidFill>
                <a:latin typeface="Georgia"/>
                <a:ea typeface="Georgia"/>
                <a:cs typeface="Georgia"/>
                <a:sym typeface="Georgia"/>
              </a:rPr>
              <a:t>We can also see that re-payers have high correlation in number of days employed.</a:t>
            </a:r>
            <a:endParaRPr sz="1600">
              <a:solidFill>
                <a:schemeClr val="dk1"/>
              </a:solidFill>
              <a:latin typeface="Trebuchet MS"/>
              <a:ea typeface="Trebuchet MS"/>
              <a:cs typeface="Trebuchet MS"/>
              <a:sym typeface="Trebuchet M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descr="Screen Clipping" id="629" name="Google Shape;629;p79"/>
          <p:cNvPicPr preferRelativeResize="0"/>
          <p:nvPr/>
        </p:nvPicPr>
        <p:blipFill rotWithShape="1">
          <a:blip r:embed="rId3">
            <a:alphaModFix/>
          </a:blip>
          <a:srcRect b="0" l="0" r="0" t="0"/>
          <a:stretch/>
        </p:blipFill>
        <p:spPr>
          <a:xfrm>
            <a:off x="277204" y="421944"/>
            <a:ext cx="9133496" cy="4744112"/>
          </a:xfrm>
          <a:prstGeom prst="rect">
            <a:avLst/>
          </a:prstGeom>
          <a:noFill/>
          <a:ln>
            <a:noFill/>
          </a:ln>
        </p:spPr>
      </p:pic>
      <p:pic>
        <p:nvPicPr>
          <p:cNvPr descr="Screen Clipping" id="630" name="Google Shape;630;p79"/>
          <p:cNvPicPr preferRelativeResize="0"/>
          <p:nvPr/>
        </p:nvPicPr>
        <p:blipFill rotWithShape="1">
          <a:blip r:embed="rId4">
            <a:alphaModFix/>
          </a:blip>
          <a:srcRect b="0" l="0" r="0" t="0"/>
          <a:stretch/>
        </p:blipFill>
        <p:spPr>
          <a:xfrm>
            <a:off x="418552" y="5499057"/>
            <a:ext cx="8992148" cy="6096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8"/>
          <p:cNvSpPr/>
          <p:nvPr/>
        </p:nvSpPr>
        <p:spPr>
          <a:xfrm>
            <a:off x="654065" y="-361720"/>
            <a:ext cx="8501122" cy="7090312"/>
          </a:xfrm>
          <a:prstGeom prst="rect">
            <a:avLst/>
          </a:prstGeom>
          <a:noFill/>
          <a:ln>
            <a:noFill/>
          </a:ln>
        </p:spPr>
        <p:txBody>
          <a:bodyPr anchorCtr="0" anchor="ctr" bIns="142825" lIns="91425" spcFirstLastPara="1" rIns="91425" wrap="square" tIns="142825">
            <a:spAutoFit/>
          </a:bodyPr>
          <a:lstStyle/>
          <a:p>
            <a:pPr indent="0" lvl="0" marL="0" marR="0" rtl="0" algn="l">
              <a:spcBef>
                <a:spcPts val="0"/>
              </a:spcBef>
              <a:spcAft>
                <a:spcPts val="0"/>
              </a:spcAft>
              <a:buNone/>
            </a:pPr>
            <a:r>
              <a:rPr lang="en-US" sz="2400">
                <a:solidFill>
                  <a:schemeClr val="dk1"/>
                </a:solidFill>
                <a:latin typeface="Trebuchet MS"/>
                <a:ea typeface="Trebuchet MS"/>
                <a:cs typeface="Trebuchet MS"/>
                <a:sym typeface="Trebuchet MS"/>
              </a:rPr>
              <a:t>                                                                                                                                								       </a:t>
            </a:r>
            <a:r>
              <a:rPr lang="en-US" sz="2000">
                <a:solidFill>
                  <a:srgbClr val="FF0000"/>
                </a:solidFill>
                <a:latin typeface="Trebuchet MS"/>
                <a:ea typeface="Trebuchet MS"/>
                <a:cs typeface="Trebuchet MS"/>
                <a:sym typeface="Trebuchet MS"/>
              </a:rPr>
              <a:t>Two types of risks are associated with the bank’s decision:              </a:t>
            </a:r>
            <a:r>
              <a:rPr b="1" i="1" lang="en-US" sz="2000">
                <a:solidFill>
                  <a:srgbClr val="0070C0"/>
                </a:solidFill>
                <a:latin typeface="Trebuchet MS"/>
                <a:ea typeface="Trebuchet MS"/>
                <a:cs typeface="Trebuchet MS"/>
                <a:sym typeface="Trebuchet MS"/>
              </a:rPr>
              <a:t>FIRST</a:t>
            </a:r>
            <a:r>
              <a:rPr b="1" i="1" lang="en-US" sz="2400">
                <a:solidFill>
                  <a:srgbClr val="0070C0"/>
                </a:solidFill>
                <a:latin typeface="Trebuchet MS"/>
                <a:ea typeface="Trebuchet MS"/>
                <a:cs typeface="Trebuchet MS"/>
                <a:sym typeface="Trebuchet MS"/>
              </a:rPr>
              <a:t>:-</a:t>
            </a:r>
            <a:endParaRPr/>
          </a:p>
          <a:p>
            <a:pPr indent="-152400" lvl="0" marL="0" marR="0" rtl="0" algn="l">
              <a:lnSpc>
                <a:spcPct val="100000"/>
              </a:lnSpc>
              <a:spcBef>
                <a:spcPts val="0"/>
              </a:spcBef>
              <a:spcAft>
                <a:spcPts val="0"/>
              </a:spcAft>
              <a:buClr>
                <a:schemeClr val="dk1"/>
              </a:buClr>
              <a:buSzPts val="2400"/>
              <a:buFont typeface="Georgia"/>
              <a:buChar char="•"/>
            </a:pPr>
            <a:r>
              <a:rPr b="0" i="0" lang="en-US" sz="2400" u="none" cap="none" strike="noStrike">
                <a:solidFill>
                  <a:schemeClr val="dk1"/>
                </a:solidFill>
                <a:latin typeface="Georgia"/>
                <a:ea typeface="Georgia"/>
                <a:cs typeface="Georgia"/>
                <a:sym typeface="Georgia"/>
              </a:rPr>
              <a:t>If the applicant is likely to repay the loan, then not approving the loan results in a loss of business to the company</a:t>
            </a:r>
            <a:endParaRPr/>
          </a:p>
          <a:p>
            <a:pPr indent="-152400" lvl="0" marL="0" marR="0" rtl="0" algn="l">
              <a:lnSpc>
                <a:spcPct val="100000"/>
              </a:lnSpc>
              <a:spcBef>
                <a:spcPts val="0"/>
              </a:spcBef>
              <a:spcAft>
                <a:spcPts val="0"/>
              </a:spcAft>
              <a:buClr>
                <a:schemeClr val="dk1"/>
              </a:buClr>
              <a:buSzPts val="2400"/>
              <a:buFont typeface="Georgia"/>
              <a:buChar char="•"/>
            </a:pPr>
            <a:r>
              <a:rPr b="0" i="0" lang="en-US" sz="2400" u="none" cap="none" strike="noStrike">
                <a:solidFill>
                  <a:schemeClr val="dk1"/>
                </a:solidFill>
                <a:latin typeface="Georgia"/>
                <a:ea typeface="Georgia"/>
                <a:cs typeface="Georgia"/>
                <a:sym typeface="Georgia"/>
              </a:rPr>
              <a:t>If the applicant is not likely to repay the loan, i.e. he/she is likely to default, then approving the loan may lead to a financial loss for the company.</a:t>
            </a:r>
            <a:endParaRPr b="0" i="0" sz="24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2400"/>
              <a:buFont typeface="Georgia"/>
              <a:buNone/>
            </a:pPr>
            <a:r>
              <a:rPr b="0" i="0" lang="en-US" sz="2400" u="none" cap="none" strike="noStrike">
                <a:solidFill>
                  <a:schemeClr val="dk1"/>
                </a:solidFill>
                <a:latin typeface="Georgia"/>
                <a:ea typeface="Georgia"/>
                <a:cs typeface="Georgia"/>
                <a:sym typeface="Georgia"/>
              </a:rPr>
              <a:t>The data given below contains the information about the loan application at the time of applying for the loan. It contains two types of scenarios:</a:t>
            </a:r>
            <a:endParaRPr b="0" i="0" sz="2400" u="none" cap="none" strike="noStrik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chemeClr val="dk1"/>
              </a:buClr>
              <a:buSzPts val="2400"/>
              <a:buFont typeface="Georgia"/>
              <a:buChar char="•"/>
            </a:pPr>
            <a:r>
              <a:rPr b="1" i="0" lang="en-US" sz="2400" u="none" cap="none" strike="noStrike">
                <a:solidFill>
                  <a:schemeClr val="dk1"/>
                </a:solidFill>
                <a:latin typeface="Georgia"/>
                <a:ea typeface="Georgia"/>
                <a:cs typeface="Georgia"/>
                <a:sym typeface="Georgia"/>
              </a:rPr>
              <a:t>The client with payment difficulties:</a:t>
            </a:r>
            <a:r>
              <a:rPr b="0" i="0" lang="en-US" sz="2400" u="none" cap="none" strike="noStrike">
                <a:solidFill>
                  <a:schemeClr val="dk1"/>
                </a:solidFill>
                <a:latin typeface="Georgia"/>
                <a:ea typeface="Georgia"/>
                <a:cs typeface="Georgia"/>
                <a:sym typeface="Georgia"/>
              </a:rPr>
              <a:t> he/she had late payment more than X days on at least one of the first Y installments of the loan in our sample</a:t>
            </a:r>
            <a:endParaRPr/>
          </a:p>
          <a:p>
            <a:pPr indent="-152400" lvl="0" marL="0" marR="0" rtl="0" algn="l">
              <a:lnSpc>
                <a:spcPct val="100000"/>
              </a:lnSpc>
              <a:spcBef>
                <a:spcPts val="0"/>
              </a:spcBef>
              <a:spcAft>
                <a:spcPts val="0"/>
              </a:spcAft>
              <a:buClr>
                <a:schemeClr val="dk1"/>
              </a:buClr>
              <a:buSzPts val="2400"/>
              <a:buFont typeface="Georgia"/>
              <a:buChar char="•"/>
            </a:pPr>
            <a:r>
              <a:rPr b="1" i="0" lang="en-US" sz="2400" u="none" cap="none" strike="noStrike">
                <a:solidFill>
                  <a:schemeClr val="dk1"/>
                </a:solidFill>
                <a:latin typeface="Georgia"/>
                <a:ea typeface="Georgia"/>
                <a:cs typeface="Georgia"/>
                <a:sym typeface="Georgia"/>
              </a:rPr>
              <a:t>All other cases:</a:t>
            </a:r>
            <a:r>
              <a:rPr b="0" i="0" lang="en-US" sz="2400" u="none" cap="none" strike="noStrike">
                <a:solidFill>
                  <a:schemeClr val="dk1"/>
                </a:solidFill>
                <a:latin typeface="Georgia"/>
                <a:ea typeface="Georgia"/>
                <a:cs typeface="Georgia"/>
                <a:sym typeface="Georgia"/>
              </a:rPr>
              <a:t> All other cases when the payment is paid on time</a:t>
            </a:r>
            <a:endParaRPr b="0" i="0" sz="24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1800"/>
              <a:buFont typeface="Trebuchet MS"/>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80"/>
          <p:cNvPicPr preferRelativeResize="0"/>
          <p:nvPr/>
        </p:nvPicPr>
        <p:blipFill rotWithShape="1">
          <a:blip r:embed="rId3">
            <a:alphaModFix/>
          </a:blip>
          <a:srcRect b="0" l="0" r="0" t="0"/>
          <a:stretch/>
        </p:blipFill>
        <p:spPr>
          <a:xfrm>
            <a:off x="241300" y="558800"/>
            <a:ext cx="9345115" cy="5588000"/>
          </a:xfrm>
          <a:prstGeom prst="rect">
            <a:avLst/>
          </a:prstGeom>
          <a:noFill/>
          <a:ln>
            <a:noFill/>
          </a:ln>
        </p:spPr>
      </p:pic>
      <p:sp>
        <p:nvSpPr>
          <p:cNvPr id="636" name="Google Shape;636;p80"/>
          <p:cNvSpPr/>
          <p:nvPr/>
        </p:nvSpPr>
        <p:spPr>
          <a:xfrm>
            <a:off x="4940968" y="6858000"/>
            <a:ext cx="401053" cy="1034716"/>
          </a:xfrm>
          <a:prstGeom prst="downArrow">
            <a:avLst>
              <a:gd fmla="val 50000" name="adj1"/>
              <a:gd fmla="val 50000" name="adj2"/>
            </a:avLst>
          </a:prstGeom>
          <a:solidFill>
            <a:schemeClr val="accent1"/>
          </a:solidFill>
          <a:ln cap="flat" cmpd="sng" w="127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1"/>
          <p:cNvSpPr/>
          <p:nvPr/>
        </p:nvSpPr>
        <p:spPr>
          <a:xfrm>
            <a:off x="190500" y="380643"/>
            <a:ext cx="9334500" cy="5509200"/>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4000">
                <a:solidFill>
                  <a:srgbClr val="FF0000"/>
                </a:solidFill>
                <a:latin typeface="Georgia"/>
                <a:ea typeface="Georgia"/>
                <a:cs typeface="Georgia"/>
                <a:sym typeface="Georgia"/>
              </a:rPr>
              <a:t>Inferences:</a:t>
            </a:r>
            <a:endParaRPr/>
          </a:p>
          <a:p>
            <a:pPr indent="-152400" lvl="0" marL="0" marR="0" rtl="0" algn="l">
              <a:spcBef>
                <a:spcPts val="0"/>
              </a:spcBef>
              <a:spcAft>
                <a:spcPts val="0"/>
              </a:spcAft>
              <a:buClr>
                <a:srgbClr val="31708F"/>
              </a:buClr>
              <a:buSzPts val="2400"/>
              <a:buFont typeface="Arial"/>
              <a:buChar char="•"/>
            </a:pPr>
            <a:r>
              <a:rPr lang="en-US" sz="2400">
                <a:solidFill>
                  <a:srgbClr val="31708F"/>
                </a:solidFill>
                <a:latin typeface="Georgia"/>
                <a:ea typeface="Georgia"/>
                <a:cs typeface="Georgia"/>
                <a:sym typeface="Georgia"/>
              </a:rPr>
              <a:t>Credit amount is highly correlated with amount of goods price which is same as re-payers.</a:t>
            </a:r>
            <a:endParaRPr/>
          </a:p>
          <a:p>
            <a:pPr indent="-152400" lvl="0" marL="0" marR="0" rtl="0" algn="l">
              <a:spcBef>
                <a:spcPts val="0"/>
              </a:spcBef>
              <a:spcAft>
                <a:spcPts val="0"/>
              </a:spcAft>
              <a:buClr>
                <a:srgbClr val="31708F"/>
              </a:buClr>
              <a:buSzPts val="2400"/>
              <a:buFont typeface="Arial"/>
              <a:buChar char="•"/>
            </a:pPr>
            <a:r>
              <a:rPr lang="en-US" sz="2400">
                <a:solidFill>
                  <a:srgbClr val="31708F"/>
                </a:solidFill>
                <a:latin typeface="Georgia"/>
                <a:ea typeface="Georgia"/>
                <a:cs typeface="Georgia"/>
                <a:sym typeface="Georgia"/>
              </a:rPr>
              <a:t>But the loan annuity correlation with credit amount has slightly reduced in defaulters(0.75) when compared to re-payers(0.77)</a:t>
            </a:r>
            <a:endParaRPr/>
          </a:p>
          <a:p>
            <a:pPr indent="-152400" lvl="0" marL="0" marR="0" rtl="0" algn="l">
              <a:spcBef>
                <a:spcPts val="0"/>
              </a:spcBef>
              <a:spcAft>
                <a:spcPts val="0"/>
              </a:spcAft>
              <a:buClr>
                <a:srgbClr val="31708F"/>
              </a:buClr>
              <a:buSzPts val="2400"/>
              <a:buFont typeface="Arial"/>
              <a:buChar char="•"/>
            </a:pPr>
            <a:r>
              <a:rPr lang="en-US" sz="2400">
                <a:solidFill>
                  <a:srgbClr val="31708F"/>
                </a:solidFill>
                <a:latin typeface="Georgia"/>
                <a:ea typeface="Georgia"/>
                <a:cs typeface="Georgia"/>
                <a:sym typeface="Georgia"/>
              </a:rPr>
              <a:t>We can also see that re-payers have high correlation in number of days employed(0.62) when compared to defaulters(0.58).</a:t>
            </a:r>
            <a:endParaRPr/>
          </a:p>
          <a:p>
            <a:pPr indent="-152400" lvl="0" marL="0" marR="0" rtl="0" algn="l">
              <a:spcBef>
                <a:spcPts val="0"/>
              </a:spcBef>
              <a:spcAft>
                <a:spcPts val="0"/>
              </a:spcAft>
              <a:buClr>
                <a:srgbClr val="31708F"/>
              </a:buClr>
              <a:buSzPts val="2400"/>
              <a:buFont typeface="Arial"/>
              <a:buChar char="•"/>
            </a:pPr>
            <a:r>
              <a:rPr lang="en-US" sz="2400">
                <a:solidFill>
                  <a:srgbClr val="31708F"/>
                </a:solidFill>
                <a:latin typeface="Georgia"/>
                <a:ea typeface="Georgia"/>
                <a:cs typeface="Georgia"/>
                <a:sym typeface="Georgia"/>
              </a:rPr>
              <a:t>There is a severe drop in the correlation between total income of the client and the credit amount(0.038) amongst defaulters whereas it is 0.342 among re-payers.</a:t>
            </a:r>
            <a:endParaRPr/>
          </a:p>
          <a:p>
            <a:pPr indent="-152400" lvl="0" marL="0" marR="0" rtl="0" algn="l">
              <a:spcBef>
                <a:spcPts val="0"/>
              </a:spcBef>
              <a:spcAft>
                <a:spcPts val="0"/>
              </a:spcAft>
              <a:buClr>
                <a:srgbClr val="31708F"/>
              </a:buClr>
              <a:buSzPts val="2400"/>
              <a:buFont typeface="Arial"/>
              <a:buChar char="•"/>
            </a:pPr>
            <a:r>
              <a:rPr lang="en-US" sz="2400">
                <a:solidFill>
                  <a:srgbClr val="31708F"/>
                </a:solidFill>
                <a:latin typeface="Georgia"/>
                <a:ea typeface="Georgia"/>
                <a:cs typeface="Georgia"/>
                <a:sym typeface="Georgia"/>
              </a:rPr>
              <a:t>Days_birth and number of children correlation has reduced to 0.259 in defaulters when compared to 0.337 in re-payers.</a:t>
            </a:r>
            <a:endParaRPr/>
          </a:p>
          <a:p>
            <a:pPr indent="-152400" lvl="0" marL="0" marR="0" rtl="0" algn="l">
              <a:spcBef>
                <a:spcPts val="0"/>
              </a:spcBef>
              <a:spcAft>
                <a:spcPts val="0"/>
              </a:spcAft>
              <a:buClr>
                <a:srgbClr val="31708F"/>
              </a:buClr>
              <a:buSzPts val="2400"/>
              <a:buFont typeface="Arial"/>
              <a:buChar char="•"/>
            </a:pPr>
            <a:r>
              <a:rPr lang="en-US" sz="2400">
                <a:solidFill>
                  <a:srgbClr val="31708F"/>
                </a:solidFill>
                <a:latin typeface="Georgia"/>
                <a:ea typeface="Georgia"/>
                <a:cs typeface="Georgia"/>
                <a:sym typeface="Georgia"/>
              </a:rPr>
              <a:t>There is a slight increase in defaulted to observed count in social circle among defaulters(0.264) when compared to re-payers(0.254)</a:t>
            </a:r>
            <a:endParaRPr b="0" i="0" sz="2400">
              <a:solidFill>
                <a:srgbClr val="31708F"/>
              </a:solidFill>
              <a:latin typeface="Georgia"/>
              <a:ea typeface="Georgia"/>
              <a:cs typeface="Georgia"/>
              <a:sym typeface="Georgi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2"/>
          <p:cNvSpPr/>
          <p:nvPr/>
        </p:nvSpPr>
        <p:spPr>
          <a:xfrm>
            <a:off x="492642" y="0"/>
            <a:ext cx="530145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FF0000"/>
                </a:solidFill>
                <a:latin typeface="Georgia"/>
                <a:ea typeface="Georgia"/>
                <a:cs typeface="Georgia"/>
                <a:sym typeface="Georgia"/>
              </a:rPr>
              <a:t>Numerical Univariate Analysis:</a:t>
            </a:r>
            <a:endParaRPr b="1" i="1" sz="2400">
              <a:solidFill>
                <a:srgbClr val="FF0000"/>
              </a:solidFill>
              <a:latin typeface="Inter"/>
              <a:ea typeface="Inter"/>
              <a:cs typeface="Inter"/>
              <a:sym typeface="Inter"/>
            </a:endParaRPr>
          </a:p>
        </p:txBody>
      </p:sp>
      <p:pic>
        <p:nvPicPr>
          <p:cNvPr descr="Screen Clipping" id="647" name="Google Shape;647;p82"/>
          <p:cNvPicPr preferRelativeResize="0"/>
          <p:nvPr/>
        </p:nvPicPr>
        <p:blipFill rotWithShape="1">
          <a:blip r:embed="rId3">
            <a:alphaModFix/>
          </a:blip>
          <a:srcRect b="0" l="0" r="0" t="0"/>
          <a:stretch/>
        </p:blipFill>
        <p:spPr>
          <a:xfrm>
            <a:off x="294635" y="753914"/>
            <a:ext cx="9164329" cy="518968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83"/>
          <p:cNvPicPr preferRelativeResize="0"/>
          <p:nvPr/>
        </p:nvPicPr>
        <p:blipFill rotWithShape="1">
          <a:blip r:embed="rId3">
            <a:alphaModFix/>
          </a:blip>
          <a:srcRect b="0" l="0" r="0" t="0"/>
          <a:stretch/>
        </p:blipFill>
        <p:spPr>
          <a:xfrm>
            <a:off x="201735" y="139700"/>
            <a:ext cx="9183565" cy="5016500"/>
          </a:xfrm>
          <a:prstGeom prst="rect">
            <a:avLst/>
          </a:prstGeom>
          <a:noFill/>
          <a:ln>
            <a:noFill/>
          </a:ln>
        </p:spPr>
      </p:pic>
      <p:sp>
        <p:nvSpPr>
          <p:cNvPr id="653" name="Google Shape;653;p83"/>
          <p:cNvSpPr/>
          <p:nvPr/>
        </p:nvSpPr>
        <p:spPr>
          <a:xfrm>
            <a:off x="431800" y="5288340"/>
            <a:ext cx="8445500" cy="1569660"/>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Georgia"/>
                <a:ea typeface="Georgia"/>
                <a:cs typeface="Georgia"/>
                <a:sym typeface="Georgia"/>
              </a:rPr>
              <a:t>Inferences:</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Most no of loans are given for goods price below 10 lakhs</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Most people pay annuity below 50000 for the credit loan</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Credit amount of the loan is mostly less then 10 lakhs</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The re-payers and defaulters distribution overlap in all the plots and hence we cannot use any of these variables in isolation to make a decision</a:t>
            </a:r>
            <a:endParaRPr b="0" i="0" sz="1600">
              <a:solidFill>
                <a:srgbClr val="31708F"/>
              </a:solidFill>
              <a:latin typeface="Georgia"/>
              <a:ea typeface="Georgia"/>
              <a:cs typeface="Georgia"/>
              <a:sym typeface="Georgi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4"/>
          <p:cNvSpPr/>
          <p:nvPr/>
        </p:nvSpPr>
        <p:spPr>
          <a:xfrm>
            <a:off x="394992" y="0"/>
            <a:ext cx="669766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FF0000"/>
                </a:solidFill>
                <a:latin typeface="Georgia"/>
                <a:ea typeface="Georgia"/>
                <a:cs typeface="Georgia"/>
                <a:sym typeface="Georgia"/>
              </a:rPr>
              <a:t>Numerical Bivariate Analysis:</a:t>
            </a:r>
            <a:endParaRPr b="1" i="1" sz="3200">
              <a:solidFill>
                <a:srgbClr val="FF0000"/>
              </a:solidFill>
              <a:latin typeface="Inter"/>
              <a:ea typeface="Inter"/>
              <a:cs typeface="Inter"/>
              <a:sym typeface="Inter"/>
            </a:endParaRPr>
          </a:p>
        </p:txBody>
      </p:sp>
      <p:pic>
        <p:nvPicPr>
          <p:cNvPr descr="Screen Clipping" id="659" name="Google Shape;659;p84"/>
          <p:cNvPicPr preferRelativeResize="0"/>
          <p:nvPr/>
        </p:nvPicPr>
        <p:blipFill rotWithShape="1">
          <a:blip r:embed="rId3">
            <a:alphaModFix/>
          </a:blip>
          <a:srcRect b="0" l="0" r="0" t="0"/>
          <a:stretch/>
        </p:blipFill>
        <p:spPr>
          <a:xfrm>
            <a:off x="256530" y="584775"/>
            <a:ext cx="9240540" cy="3847525"/>
          </a:xfrm>
          <a:prstGeom prst="rect">
            <a:avLst/>
          </a:prstGeom>
          <a:noFill/>
          <a:ln>
            <a:noFill/>
          </a:ln>
        </p:spPr>
      </p:pic>
      <p:sp>
        <p:nvSpPr>
          <p:cNvPr id="660" name="Google Shape;660;p84"/>
          <p:cNvSpPr/>
          <p:nvPr/>
        </p:nvSpPr>
        <p:spPr>
          <a:xfrm>
            <a:off x="889000" y="4432300"/>
            <a:ext cx="8483600" cy="646331"/>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br>
              <a:rPr lang="en-US" sz="1800">
                <a:solidFill>
                  <a:schemeClr val="dk1"/>
                </a:solidFill>
                <a:latin typeface="Trebuchet MS"/>
                <a:ea typeface="Trebuchet MS"/>
                <a:cs typeface="Trebuchet MS"/>
                <a:sym typeface="Trebuchet MS"/>
              </a:rPr>
            </a:br>
            <a:r>
              <a:rPr lang="en-US" sz="1800">
                <a:solidFill>
                  <a:srgbClr val="31708F"/>
                </a:solidFill>
                <a:latin typeface="Georgia"/>
                <a:ea typeface="Georgia"/>
                <a:cs typeface="Georgia"/>
                <a:sym typeface="Georgia"/>
              </a:rPr>
              <a:t>When the credit amount goes beyond 3M, there is an increase in defaulters.</a:t>
            </a:r>
            <a:endParaRPr sz="1800">
              <a:solidFill>
                <a:schemeClr val="dk1"/>
              </a:solidFill>
              <a:latin typeface="Trebuchet MS"/>
              <a:ea typeface="Trebuchet MS"/>
              <a:cs typeface="Trebuchet MS"/>
              <a:sym typeface="Trebuchet MS"/>
            </a:endParaRPr>
          </a:p>
        </p:txBody>
      </p:sp>
      <p:pic>
        <p:nvPicPr>
          <p:cNvPr descr="Screen Clipping" id="661" name="Google Shape;661;p84"/>
          <p:cNvPicPr preferRelativeResize="0"/>
          <p:nvPr/>
        </p:nvPicPr>
        <p:blipFill rotWithShape="1">
          <a:blip r:embed="rId5">
            <a:alphaModFix/>
          </a:blip>
          <a:srcRect b="0" l="0" r="0" t="0"/>
          <a:stretch/>
        </p:blipFill>
        <p:spPr>
          <a:xfrm>
            <a:off x="394992" y="5078631"/>
            <a:ext cx="8640381" cy="168283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pic>
        <p:nvPicPr>
          <p:cNvPr id="666" name="Google Shape;666;p85"/>
          <p:cNvPicPr preferRelativeResize="0"/>
          <p:nvPr/>
        </p:nvPicPr>
        <p:blipFill rotWithShape="1">
          <a:blip r:embed="rId3">
            <a:alphaModFix/>
          </a:blip>
          <a:srcRect b="0" l="0" r="0" t="0"/>
          <a:stretch/>
        </p:blipFill>
        <p:spPr>
          <a:xfrm>
            <a:off x="224589" y="228600"/>
            <a:ext cx="9249611" cy="4889500"/>
          </a:xfrm>
          <a:prstGeom prst="rect">
            <a:avLst/>
          </a:prstGeom>
          <a:noFill/>
          <a:ln>
            <a:noFill/>
          </a:ln>
        </p:spPr>
      </p:pic>
      <p:sp>
        <p:nvSpPr>
          <p:cNvPr id="667" name="Google Shape;667;p85"/>
          <p:cNvSpPr/>
          <p:nvPr/>
        </p:nvSpPr>
        <p:spPr>
          <a:xfrm>
            <a:off x="389688" y="5118100"/>
            <a:ext cx="8919411" cy="1877437"/>
          </a:xfrm>
          <a:prstGeom prst="rect">
            <a:avLst/>
          </a:prstGeom>
          <a:blipFill rotWithShape="1">
            <a:blip r:embed="rId4">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FF0000"/>
                </a:solidFill>
                <a:latin typeface="Georgia"/>
                <a:ea typeface="Georgia"/>
                <a:cs typeface="Georgia"/>
                <a:sym typeface="Georgia"/>
              </a:rPr>
              <a:t>Inferences:</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When amt_annuity &gt;15000 amt_goods_price&gt; 3M, there is a lesser chance of defaulters</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AMT_CREDIT and AMT_GOODS_PRICE are highly correlated as based on the scatterplot where most of the data are consolidated in form of a line</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There are very less defaulters for AMT_CREDIT &gt;3M</a:t>
            </a:r>
            <a:endParaRPr/>
          </a:p>
          <a:p>
            <a:pPr indent="-101600" lvl="0" marL="0" marR="0" rtl="0" algn="l">
              <a:spcBef>
                <a:spcPts val="0"/>
              </a:spcBef>
              <a:spcAft>
                <a:spcPts val="0"/>
              </a:spcAft>
              <a:buClr>
                <a:srgbClr val="31708F"/>
              </a:buClr>
              <a:buSzPts val="1600"/>
              <a:buFont typeface="Arial"/>
              <a:buChar char="•"/>
            </a:pPr>
            <a:r>
              <a:rPr lang="en-US" sz="1600">
                <a:solidFill>
                  <a:srgbClr val="31708F"/>
                </a:solidFill>
                <a:latin typeface="Georgia"/>
                <a:ea typeface="Georgia"/>
                <a:cs typeface="Georgia"/>
                <a:sym typeface="Georgia"/>
              </a:rPr>
              <a:t>Inferences related to distribution plot has been already mentioned in previous dist.plot graphs inferences section</a:t>
            </a:r>
            <a:endParaRPr b="0" i="0" sz="1600">
              <a:solidFill>
                <a:srgbClr val="31708F"/>
              </a:solidFill>
              <a:latin typeface="Georgia"/>
              <a:ea typeface="Georgia"/>
              <a:cs typeface="Georgia"/>
              <a:sym typeface="Georgi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6"/>
          <p:cNvSpPr/>
          <p:nvPr/>
        </p:nvSpPr>
        <p:spPr>
          <a:xfrm>
            <a:off x="203013" y="-95766"/>
            <a:ext cx="67569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FF0000"/>
                </a:solidFill>
                <a:latin typeface="Georgia"/>
                <a:ea typeface="Georgia"/>
                <a:cs typeface="Georgia"/>
                <a:sym typeface="Georgia"/>
              </a:rPr>
              <a:t>Merged Data-frames Analysis:</a:t>
            </a:r>
            <a:endParaRPr b="1" i="1" sz="3200">
              <a:solidFill>
                <a:srgbClr val="FF0000"/>
              </a:solidFill>
              <a:latin typeface="Inter"/>
              <a:ea typeface="Inter"/>
              <a:cs typeface="Inter"/>
              <a:sym typeface="Inter"/>
            </a:endParaRPr>
          </a:p>
        </p:txBody>
      </p:sp>
      <p:pic>
        <p:nvPicPr>
          <p:cNvPr descr="Screen Clipping" id="673" name="Google Shape;673;p86"/>
          <p:cNvPicPr preferRelativeResize="0"/>
          <p:nvPr/>
        </p:nvPicPr>
        <p:blipFill rotWithShape="1">
          <a:blip r:embed="rId3">
            <a:alphaModFix/>
          </a:blip>
          <a:srcRect b="0" l="0" r="0" t="0"/>
          <a:stretch/>
        </p:blipFill>
        <p:spPr>
          <a:xfrm>
            <a:off x="335824" y="489008"/>
            <a:ext cx="9163776" cy="518789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descr="Screen Clipping" id="678" name="Google Shape;678;p87"/>
          <p:cNvPicPr preferRelativeResize="0"/>
          <p:nvPr/>
        </p:nvPicPr>
        <p:blipFill rotWithShape="1">
          <a:blip r:embed="rId3">
            <a:alphaModFix/>
          </a:blip>
          <a:srcRect b="0" l="0" r="0" t="0"/>
          <a:stretch/>
        </p:blipFill>
        <p:spPr>
          <a:xfrm>
            <a:off x="205735" y="0"/>
            <a:ext cx="9164329" cy="3480332"/>
          </a:xfrm>
          <a:prstGeom prst="rect">
            <a:avLst/>
          </a:prstGeom>
          <a:noFill/>
          <a:ln>
            <a:noFill/>
          </a:ln>
        </p:spPr>
      </p:pic>
      <p:pic>
        <p:nvPicPr>
          <p:cNvPr descr="Screen Clipping" id="679" name="Google Shape;679;p87"/>
          <p:cNvPicPr preferRelativeResize="0"/>
          <p:nvPr/>
        </p:nvPicPr>
        <p:blipFill rotWithShape="1">
          <a:blip r:embed="rId4">
            <a:alphaModFix/>
          </a:blip>
          <a:srcRect b="0" l="0" r="0" t="0"/>
          <a:stretch/>
        </p:blipFill>
        <p:spPr>
          <a:xfrm>
            <a:off x="205735" y="3480332"/>
            <a:ext cx="9738365" cy="32198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descr="Screen Clipping" id="684" name="Google Shape;684;p88"/>
          <p:cNvPicPr preferRelativeResize="0"/>
          <p:nvPr/>
        </p:nvPicPr>
        <p:blipFill rotWithShape="1">
          <a:blip r:embed="rId3">
            <a:alphaModFix/>
          </a:blip>
          <a:srcRect b="0" l="0" r="0" t="0"/>
          <a:stretch/>
        </p:blipFill>
        <p:spPr>
          <a:xfrm>
            <a:off x="137387" y="827020"/>
            <a:ext cx="9362213" cy="2043180"/>
          </a:xfrm>
          <a:prstGeom prst="rect">
            <a:avLst/>
          </a:prstGeom>
          <a:noFill/>
          <a:ln>
            <a:noFill/>
          </a:ln>
        </p:spPr>
      </p:pic>
      <p:sp>
        <p:nvSpPr>
          <p:cNvPr id="685" name="Google Shape;685;p88"/>
          <p:cNvSpPr/>
          <p:nvPr/>
        </p:nvSpPr>
        <p:spPr>
          <a:xfrm>
            <a:off x="927100" y="2957768"/>
            <a:ext cx="59140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Plotting Contract Status vs purpose of the loan:</a:t>
            </a:r>
            <a:endParaRPr i="1" sz="1800">
              <a:solidFill>
                <a:srgbClr val="FF0000"/>
              </a:solidFill>
              <a:latin typeface="Trebuchet MS"/>
              <a:ea typeface="Trebuchet MS"/>
              <a:cs typeface="Trebuchet MS"/>
              <a:sym typeface="Trebuchet MS"/>
            </a:endParaRPr>
          </a:p>
        </p:txBody>
      </p:sp>
      <p:pic>
        <p:nvPicPr>
          <p:cNvPr descr="Screen Clipping" id="686" name="Google Shape;686;p88"/>
          <p:cNvPicPr preferRelativeResize="0"/>
          <p:nvPr/>
        </p:nvPicPr>
        <p:blipFill rotWithShape="1">
          <a:blip r:embed="rId4">
            <a:alphaModFix/>
          </a:blip>
          <a:srcRect b="0" l="0" r="0" t="0"/>
          <a:stretch/>
        </p:blipFill>
        <p:spPr>
          <a:xfrm>
            <a:off x="226287" y="3414668"/>
            <a:ext cx="9362213" cy="175900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89"/>
          <p:cNvPicPr preferRelativeResize="0"/>
          <p:nvPr/>
        </p:nvPicPr>
        <p:blipFill rotWithShape="1">
          <a:blip r:embed="rId3">
            <a:alphaModFix/>
          </a:blip>
          <a:srcRect b="0" l="0" r="0" t="0"/>
          <a:stretch/>
        </p:blipFill>
        <p:spPr>
          <a:xfrm>
            <a:off x="296971" y="190500"/>
            <a:ext cx="9050229" cy="62486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9"/>
          <p:cNvSpPr/>
          <p:nvPr/>
        </p:nvSpPr>
        <p:spPr>
          <a:xfrm>
            <a:off x="630476" y="613547"/>
            <a:ext cx="8676361" cy="48782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eorgia"/>
                <a:ea typeface="Georgia"/>
                <a:cs typeface="Georgia"/>
                <a:sym typeface="Georgia"/>
              </a:rPr>
              <a:t> </a:t>
            </a:r>
            <a:r>
              <a:rPr b="1" i="1" lang="en-US" sz="1800">
                <a:solidFill>
                  <a:srgbClr val="0070C0"/>
                </a:solidFill>
                <a:latin typeface="Georgia"/>
                <a:ea typeface="Georgia"/>
                <a:cs typeface="Georgia"/>
                <a:sym typeface="Georgia"/>
              </a:rPr>
              <a:t>SECOND:-</a:t>
            </a:r>
            <a:endParaRPr b="1" i="1" sz="1800">
              <a:solidFill>
                <a:srgbClr val="0070C0"/>
              </a:solidFill>
              <a:latin typeface="Georgia"/>
              <a:ea typeface="Georgia"/>
              <a:cs typeface="Georgia"/>
              <a:sym typeface="Georgia"/>
            </a:endParaRPr>
          </a:p>
          <a:p>
            <a:pPr indent="0" lvl="0" marL="0" marR="0" rtl="0" algn="l">
              <a:spcBef>
                <a:spcPts val="0"/>
              </a:spcBef>
              <a:spcAft>
                <a:spcPts val="0"/>
              </a:spcAft>
              <a:buNone/>
            </a:pPr>
            <a:r>
              <a:rPr lang="en-US" sz="2400">
                <a:solidFill>
                  <a:schemeClr val="dk1"/>
                </a:solidFill>
                <a:latin typeface="Georgia"/>
                <a:ea typeface="Georgia"/>
                <a:cs typeface="Georgia"/>
                <a:sym typeface="Georgia"/>
              </a:rPr>
              <a:t>      When a client applies for a loan, there are four types of decisions that could be taken by the client/company):</a:t>
            </a:r>
            <a:endParaRPr sz="2400">
              <a:solidFill>
                <a:schemeClr val="dk1"/>
              </a:solidFill>
              <a:latin typeface="Arial"/>
              <a:ea typeface="Arial"/>
              <a:cs typeface="Arial"/>
              <a:sym typeface="Arial"/>
            </a:endParaRPr>
          </a:p>
          <a:p>
            <a:pPr indent="-152400" lvl="0" marL="0" marR="0" rtl="0" algn="l">
              <a:spcBef>
                <a:spcPts val="0"/>
              </a:spcBef>
              <a:spcAft>
                <a:spcPts val="0"/>
              </a:spcAft>
              <a:buClr>
                <a:schemeClr val="dk1"/>
              </a:buClr>
              <a:buSzPts val="2400"/>
              <a:buFont typeface="Georgia"/>
              <a:buAutoNum type="arabicPeriod"/>
            </a:pPr>
            <a:r>
              <a:rPr b="1" lang="en-US" sz="2400">
                <a:solidFill>
                  <a:schemeClr val="dk1"/>
                </a:solidFill>
                <a:latin typeface="Georgia"/>
                <a:ea typeface="Georgia"/>
                <a:cs typeface="Georgia"/>
                <a:sym typeface="Georgia"/>
              </a:rPr>
              <a:t>Approved:</a:t>
            </a:r>
            <a:r>
              <a:rPr lang="en-US" sz="2400">
                <a:solidFill>
                  <a:schemeClr val="dk1"/>
                </a:solidFill>
                <a:latin typeface="Georgia"/>
                <a:ea typeface="Georgia"/>
                <a:cs typeface="Georgia"/>
                <a:sym typeface="Georgia"/>
              </a:rPr>
              <a:t> The Company has approved loan Application</a:t>
            </a:r>
            <a:endParaRPr/>
          </a:p>
          <a:p>
            <a:pPr indent="-152400" lvl="0" marL="0" marR="0" rtl="0" algn="l">
              <a:spcBef>
                <a:spcPts val="0"/>
              </a:spcBef>
              <a:spcAft>
                <a:spcPts val="0"/>
              </a:spcAft>
              <a:buClr>
                <a:schemeClr val="dk1"/>
              </a:buClr>
              <a:buSzPts val="2400"/>
              <a:buFont typeface="Georgia"/>
              <a:buAutoNum type="arabicPeriod"/>
            </a:pPr>
            <a:r>
              <a:rPr b="1" lang="en-US" sz="2400">
                <a:solidFill>
                  <a:schemeClr val="dk1"/>
                </a:solidFill>
                <a:latin typeface="Georgia"/>
                <a:ea typeface="Georgia"/>
                <a:cs typeface="Georgia"/>
                <a:sym typeface="Georgia"/>
              </a:rPr>
              <a:t>Cancelled:</a:t>
            </a:r>
            <a:r>
              <a:rPr lang="en-US" sz="2400">
                <a:solidFill>
                  <a:schemeClr val="dk1"/>
                </a:solidFill>
                <a:latin typeface="Georgia"/>
                <a:ea typeface="Georgia"/>
                <a:cs typeface="Georgia"/>
                <a:sym typeface="Georgia"/>
              </a:rPr>
              <a:t> The client cancelled the application sometime during approval. Either the client changed her/his mind about the loan or in some cases due to a higher risk of the client he received worse pricing which he did not want.</a:t>
            </a:r>
            <a:endParaRPr/>
          </a:p>
          <a:p>
            <a:pPr indent="-152400" lvl="0" marL="0" marR="0" rtl="0" algn="l">
              <a:spcBef>
                <a:spcPts val="0"/>
              </a:spcBef>
              <a:spcAft>
                <a:spcPts val="0"/>
              </a:spcAft>
              <a:buClr>
                <a:schemeClr val="dk1"/>
              </a:buClr>
              <a:buSzPts val="2400"/>
              <a:buFont typeface="Georgia"/>
              <a:buAutoNum type="arabicPeriod"/>
            </a:pPr>
            <a:r>
              <a:rPr b="1" lang="en-US" sz="2400">
                <a:solidFill>
                  <a:schemeClr val="dk1"/>
                </a:solidFill>
                <a:latin typeface="Georgia"/>
                <a:ea typeface="Georgia"/>
                <a:cs typeface="Georgia"/>
                <a:sym typeface="Georgia"/>
              </a:rPr>
              <a:t>Refused:</a:t>
            </a:r>
            <a:r>
              <a:rPr lang="en-US" sz="2400">
                <a:solidFill>
                  <a:schemeClr val="dk1"/>
                </a:solidFill>
                <a:latin typeface="Georgia"/>
                <a:ea typeface="Georgia"/>
                <a:cs typeface="Georgia"/>
                <a:sym typeface="Georgia"/>
              </a:rPr>
              <a:t> The company had rejected the loan (because the client does not meet their requirements etc.)</a:t>
            </a:r>
            <a:endParaRPr/>
          </a:p>
          <a:p>
            <a:pPr indent="-152400" lvl="0" marL="0" marR="0" rtl="0" algn="l">
              <a:spcBef>
                <a:spcPts val="0"/>
              </a:spcBef>
              <a:spcAft>
                <a:spcPts val="0"/>
              </a:spcAft>
              <a:buClr>
                <a:schemeClr val="dk1"/>
              </a:buClr>
              <a:buSzPts val="2400"/>
              <a:buFont typeface="Georgia"/>
              <a:buAutoNum type="arabicPeriod"/>
            </a:pPr>
            <a:r>
              <a:rPr b="1" lang="en-US" sz="2400">
                <a:solidFill>
                  <a:schemeClr val="dk1"/>
                </a:solidFill>
                <a:latin typeface="Georgia"/>
                <a:ea typeface="Georgia"/>
                <a:cs typeface="Georgia"/>
                <a:sym typeface="Georgia"/>
              </a:rPr>
              <a:t>Unused offer:</a:t>
            </a:r>
            <a:r>
              <a:rPr lang="en-US" sz="2400">
                <a:solidFill>
                  <a:schemeClr val="dk1"/>
                </a:solidFill>
                <a:latin typeface="Georgia"/>
                <a:ea typeface="Georgia"/>
                <a:cs typeface="Georgia"/>
                <a:sym typeface="Georgia"/>
              </a:rPr>
              <a:t> Loan has been cancelled by the client but on different stages of the process.</a:t>
            </a:r>
            <a:endParaRPr sz="2400">
              <a:solidFill>
                <a:schemeClr val="dk1"/>
              </a:solidFill>
              <a:latin typeface="Inter"/>
              <a:ea typeface="Inter"/>
              <a:cs typeface="Inter"/>
              <a:sym typeface="Inter"/>
            </a:endParaRPr>
          </a:p>
          <a:p>
            <a:pPr indent="0" lvl="0" marL="0" marR="0" rtl="0" algn="l">
              <a:spcBef>
                <a:spcPts val="0"/>
              </a:spcBef>
              <a:spcAft>
                <a:spcPts val="0"/>
              </a:spcAft>
              <a:buNone/>
            </a:pPr>
            <a:br>
              <a:rPr lang="en-US" sz="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90"/>
          <p:cNvPicPr preferRelativeResize="0"/>
          <p:nvPr/>
        </p:nvPicPr>
        <p:blipFill rotWithShape="1">
          <a:blip r:embed="rId3">
            <a:alphaModFix/>
          </a:blip>
          <a:srcRect b="0" l="0" r="0" t="0"/>
          <a:stretch/>
        </p:blipFill>
        <p:spPr>
          <a:xfrm>
            <a:off x="309671" y="241300"/>
            <a:ext cx="9164529" cy="6248654"/>
          </a:xfrm>
          <a:prstGeom prst="rect">
            <a:avLst/>
          </a:prstGeom>
          <a:noFill/>
          <a:ln>
            <a:noFill/>
          </a:ln>
        </p:spPr>
      </p:pic>
      <p:sp>
        <p:nvSpPr>
          <p:cNvPr id="697" name="Google Shape;697;p90"/>
          <p:cNvSpPr/>
          <p:nvPr/>
        </p:nvSpPr>
        <p:spPr>
          <a:xfrm>
            <a:off x="4812632" y="6858000"/>
            <a:ext cx="577515" cy="890337"/>
          </a:xfrm>
          <a:prstGeom prst="downArrow">
            <a:avLst>
              <a:gd fmla="val 50000" name="adj1"/>
              <a:gd fmla="val 50000" name="adj2"/>
            </a:avLst>
          </a:prstGeom>
          <a:solidFill>
            <a:schemeClr val="accent1"/>
          </a:solidFill>
          <a:ln cap="flat" cmpd="sng" w="127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1"/>
          <p:cNvSpPr/>
          <p:nvPr/>
        </p:nvSpPr>
        <p:spPr>
          <a:xfrm>
            <a:off x="406400" y="143639"/>
            <a:ext cx="8978900" cy="6063198"/>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600">
                <a:solidFill>
                  <a:srgbClr val="FF0000"/>
                </a:solidFill>
                <a:latin typeface="Georgia"/>
                <a:ea typeface="Georgia"/>
                <a:cs typeface="Georgia"/>
                <a:sym typeface="Georgia"/>
              </a:rPr>
              <a:t>Inferences:</a:t>
            </a:r>
            <a:endParaRPr/>
          </a:p>
          <a:p>
            <a:pPr indent="0" lvl="0" marL="0" marR="0" rtl="0" algn="l">
              <a:spcBef>
                <a:spcPts val="0"/>
              </a:spcBef>
              <a:spcAft>
                <a:spcPts val="0"/>
              </a:spcAft>
              <a:buNone/>
            </a:pPr>
            <a:r>
              <a:rPr lang="en-US" sz="3200">
                <a:solidFill>
                  <a:srgbClr val="31708F"/>
                </a:solidFill>
                <a:latin typeface="Georgia"/>
                <a:ea typeface="Georgia"/>
                <a:cs typeface="Georgia"/>
                <a:sym typeface="Georgia"/>
              </a:rPr>
              <a:t>Loan purpose has high number of unknown values (XAP, XNA)</a:t>
            </a:r>
            <a:endParaRPr/>
          </a:p>
          <a:p>
            <a:pPr indent="-203200" lvl="0" marL="0" marR="0" rtl="0" algn="l">
              <a:spcBef>
                <a:spcPts val="0"/>
              </a:spcBef>
              <a:spcAft>
                <a:spcPts val="0"/>
              </a:spcAft>
              <a:buClr>
                <a:srgbClr val="31708F"/>
              </a:buClr>
              <a:buSzPts val="3200"/>
              <a:buFont typeface="Arial"/>
              <a:buChar char="•"/>
            </a:pPr>
            <a:r>
              <a:rPr lang="en-US" sz="3200">
                <a:solidFill>
                  <a:srgbClr val="31708F"/>
                </a:solidFill>
                <a:latin typeface="Georgia"/>
                <a:ea typeface="Georgia"/>
                <a:cs typeface="Georgia"/>
                <a:sym typeface="Georgia"/>
              </a:rPr>
              <a:t>Loan taken for the purpose of Repairs seems to have highest default rate</a:t>
            </a:r>
            <a:endParaRPr/>
          </a:p>
          <a:p>
            <a:pPr indent="-203200" lvl="0" marL="0" marR="0" rtl="0" algn="l">
              <a:spcBef>
                <a:spcPts val="0"/>
              </a:spcBef>
              <a:spcAft>
                <a:spcPts val="0"/>
              </a:spcAft>
              <a:buClr>
                <a:srgbClr val="31708F"/>
              </a:buClr>
              <a:buSzPts val="3200"/>
              <a:buFont typeface="Arial"/>
              <a:buChar char="•"/>
            </a:pPr>
            <a:r>
              <a:rPr lang="en-US" sz="3200">
                <a:solidFill>
                  <a:srgbClr val="31708F"/>
                </a:solidFill>
                <a:latin typeface="Georgia"/>
                <a:ea typeface="Georgia"/>
                <a:cs typeface="Georgia"/>
                <a:sym typeface="Georgia"/>
              </a:rPr>
              <a:t>A very high number application have been rejected by bank or refused by client which has purpose as repair or other. This shows that purpose repair is taken as high risk by bank and either they are rejected or bank offers very high loan interest rate which is not feasible by the clients, thus they refuse the loan.</a:t>
            </a:r>
            <a:endParaRPr b="0" i="0" sz="3200">
              <a:solidFill>
                <a:srgbClr val="31708F"/>
              </a:solidFill>
              <a:latin typeface="Georgia"/>
              <a:ea typeface="Georgia"/>
              <a:cs typeface="Georgia"/>
              <a:sym typeface="Georgi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descr="Screen Clipping" id="707" name="Google Shape;707;p92"/>
          <p:cNvPicPr preferRelativeResize="0"/>
          <p:nvPr/>
        </p:nvPicPr>
        <p:blipFill rotWithShape="1">
          <a:blip r:embed="rId3">
            <a:alphaModFix/>
          </a:blip>
          <a:srcRect b="0" l="0" r="0" t="0"/>
          <a:stretch/>
        </p:blipFill>
        <p:spPr>
          <a:xfrm>
            <a:off x="154856" y="0"/>
            <a:ext cx="9306644" cy="1238423"/>
          </a:xfrm>
          <a:prstGeom prst="rect">
            <a:avLst/>
          </a:prstGeom>
          <a:noFill/>
          <a:ln>
            <a:noFill/>
          </a:ln>
        </p:spPr>
      </p:pic>
      <p:pic>
        <p:nvPicPr>
          <p:cNvPr id="708" name="Google Shape;708;p92"/>
          <p:cNvPicPr preferRelativeResize="0"/>
          <p:nvPr/>
        </p:nvPicPr>
        <p:blipFill rotWithShape="1">
          <a:blip r:embed="rId4">
            <a:alphaModFix/>
          </a:blip>
          <a:srcRect b="0" l="0" r="0" t="0"/>
          <a:stretch/>
        </p:blipFill>
        <p:spPr>
          <a:xfrm>
            <a:off x="479200" y="1238423"/>
            <a:ext cx="8982300" cy="2838277"/>
          </a:xfrm>
          <a:prstGeom prst="rect">
            <a:avLst/>
          </a:prstGeom>
          <a:noFill/>
          <a:ln>
            <a:noFill/>
          </a:ln>
        </p:spPr>
      </p:pic>
      <p:pic>
        <p:nvPicPr>
          <p:cNvPr descr="Screen Clipping" id="709" name="Google Shape;709;p92"/>
          <p:cNvPicPr preferRelativeResize="0"/>
          <p:nvPr/>
        </p:nvPicPr>
        <p:blipFill rotWithShape="1">
          <a:blip r:embed="rId5">
            <a:alphaModFix/>
          </a:blip>
          <a:srcRect b="0" l="0" r="0" t="0"/>
          <a:stretch/>
        </p:blipFill>
        <p:spPr>
          <a:xfrm>
            <a:off x="1434850" y="4215804"/>
            <a:ext cx="4254750" cy="2426295"/>
          </a:xfrm>
          <a:prstGeom prst="rect">
            <a:avLst/>
          </a:prstGeom>
          <a:noFill/>
          <a:ln>
            <a:noFill/>
          </a:ln>
        </p:spPr>
      </p:pic>
      <p:sp>
        <p:nvSpPr>
          <p:cNvPr id="710" name="Google Shape;710;p92"/>
          <p:cNvSpPr/>
          <p:nvPr/>
        </p:nvSpPr>
        <p:spPr>
          <a:xfrm>
            <a:off x="4379495" y="6858000"/>
            <a:ext cx="625642" cy="906379"/>
          </a:xfrm>
          <a:prstGeom prst="downArrow">
            <a:avLst>
              <a:gd fmla="val 50000" name="adj1"/>
              <a:gd fmla="val 50000" name="adj2"/>
            </a:avLst>
          </a:prstGeom>
          <a:solidFill>
            <a:schemeClr val="accent1"/>
          </a:solidFill>
          <a:ln cap="flat" cmpd="sng" w="127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3"/>
          <p:cNvSpPr/>
          <p:nvPr/>
        </p:nvSpPr>
        <p:spPr>
          <a:xfrm>
            <a:off x="368300" y="0"/>
            <a:ext cx="8966200" cy="2031325"/>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FF0000"/>
                </a:solidFill>
                <a:latin typeface="Georgia"/>
                <a:ea typeface="Georgia"/>
                <a:cs typeface="Georgia"/>
                <a:sym typeface="Georgia"/>
              </a:rPr>
              <a:t>Inferences:</a:t>
            </a:r>
            <a:endParaRPr/>
          </a:p>
          <a:p>
            <a:pPr indent="-114300" lvl="0" marL="0" marR="0" rtl="0" algn="l">
              <a:spcBef>
                <a:spcPts val="0"/>
              </a:spcBef>
              <a:spcAft>
                <a:spcPts val="0"/>
              </a:spcAft>
              <a:buClr>
                <a:srgbClr val="31708F"/>
              </a:buClr>
              <a:buSzPts val="1800"/>
              <a:buFont typeface="Arial"/>
              <a:buChar char="•"/>
            </a:pPr>
            <a:r>
              <a:rPr lang="en-US" sz="1800">
                <a:solidFill>
                  <a:srgbClr val="31708F"/>
                </a:solidFill>
                <a:latin typeface="Georgia"/>
                <a:ea typeface="Georgia"/>
                <a:cs typeface="Georgia"/>
                <a:sym typeface="Georgia"/>
              </a:rPr>
              <a:t>90% of the previously cancelled client have actually re-payed the loan. Revisiting the interest rates would increase business opportunity for these clients</a:t>
            </a:r>
            <a:endParaRPr/>
          </a:p>
          <a:p>
            <a:pPr indent="-114300" lvl="0" marL="0" marR="0" rtl="0" algn="l">
              <a:spcBef>
                <a:spcPts val="0"/>
              </a:spcBef>
              <a:spcAft>
                <a:spcPts val="0"/>
              </a:spcAft>
              <a:buClr>
                <a:srgbClr val="31708F"/>
              </a:buClr>
              <a:buSzPts val="1800"/>
              <a:buFont typeface="Arial"/>
              <a:buChar char="•"/>
            </a:pPr>
            <a:r>
              <a:rPr lang="en-US" sz="1800">
                <a:solidFill>
                  <a:srgbClr val="31708F"/>
                </a:solidFill>
                <a:latin typeface="Georgia"/>
                <a:ea typeface="Georgia"/>
                <a:cs typeface="Georgia"/>
                <a:sym typeface="Georgia"/>
              </a:rPr>
              <a:t>88% of the clients who have been previously refused a loan has payed back the loan in current case.</a:t>
            </a:r>
            <a:endParaRPr/>
          </a:p>
          <a:p>
            <a:pPr indent="-114300" lvl="0" marL="0" marR="0" rtl="0" algn="l">
              <a:spcBef>
                <a:spcPts val="0"/>
              </a:spcBef>
              <a:spcAft>
                <a:spcPts val="0"/>
              </a:spcAft>
              <a:buClr>
                <a:srgbClr val="31708F"/>
              </a:buClr>
              <a:buSzPts val="1800"/>
              <a:buFont typeface="Arial"/>
              <a:buChar char="•"/>
            </a:pPr>
            <a:r>
              <a:rPr lang="en-US" sz="1800">
                <a:solidFill>
                  <a:srgbClr val="31708F"/>
                </a:solidFill>
                <a:latin typeface="Georgia"/>
                <a:ea typeface="Georgia"/>
                <a:cs typeface="Georgia"/>
                <a:sym typeface="Georgia"/>
              </a:rPr>
              <a:t>Refusal reason should be recorded for further analysis as these clients would turn into potential repaying customer.</a:t>
            </a:r>
            <a:endParaRPr b="0" i="0" sz="1800">
              <a:solidFill>
                <a:srgbClr val="31708F"/>
              </a:solidFill>
              <a:latin typeface="Georgia"/>
              <a:ea typeface="Georgia"/>
              <a:cs typeface="Georgia"/>
              <a:sym typeface="Georgia"/>
            </a:endParaRPr>
          </a:p>
        </p:txBody>
      </p:sp>
      <p:pic>
        <p:nvPicPr>
          <p:cNvPr descr="Screen Clipping" id="716" name="Google Shape;716;p93"/>
          <p:cNvPicPr preferRelativeResize="0"/>
          <p:nvPr/>
        </p:nvPicPr>
        <p:blipFill rotWithShape="1">
          <a:blip r:embed="rId4">
            <a:alphaModFix/>
          </a:blip>
          <a:srcRect b="0" l="0" r="0" t="0"/>
          <a:stretch/>
        </p:blipFill>
        <p:spPr>
          <a:xfrm>
            <a:off x="694789" y="2031325"/>
            <a:ext cx="7678222" cy="4686975"/>
          </a:xfrm>
          <a:prstGeom prst="rect">
            <a:avLst/>
          </a:prstGeom>
          <a:noFill/>
          <a:ln>
            <a:noFill/>
          </a:ln>
        </p:spPr>
      </p:pic>
      <p:sp>
        <p:nvSpPr>
          <p:cNvPr id="717" name="Google Shape;717;p93"/>
          <p:cNvSpPr/>
          <p:nvPr/>
        </p:nvSpPr>
        <p:spPr>
          <a:xfrm>
            <a:off x="4443663" y="6858000"/>
            <a:ext cx="417095" cy="922421"/>
          </a:xfrm>
          <a:prstGeom prst="downArrow">
            <a:avLst>
              <a:gd fmla="val 50000" name="adj1"/>
              <a:gd fmla="val 50000" name="adj2"/>
            </a:avLst>
          </a:prstGeom>
          <a:solidFill>
            <a:schemeClr val="accent1"/>
          </a:solidFill>
          <a:ln cap="flat" cmpd="sng" w="127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4"/>
          <p:cNvSpPr/>
          <p:nvPr/>
        </p:nvSpPr>
        <p:spPr>
          <a:xfrm>
            <a:off x="753980" y="0"/>
            <a:ext cx="8438147" cy="1138773"/>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Georgia"/>
                <a:ea typeface="Georgia"/>
                <a:cs typeface="Georgia"/>
                <a:sym typeface="Georgia"/>
              </a:rPr>
              <a:t>Inferences:</a:t>
            </a:r>
            <a:br>
              <a:rPr lang="en-US" sz="1800">
                <a:solidFill>
                  <a:schemeClr val="dk1"/>
                </a:solidFill>
                <a:latin typeface="Trebuchet MS"/>
                <a:ea typeface="Trebuchet MS"/>
                <a:cs typeface="Trebuchet MS"/>
                <a:sym typeface="Trebuchet MS"/>
              </a:rPr>
            </a:br>
            <a:r>
              <a:rPr lang="en-US" sz="2000">
                <a:solidFill>
                  <a:srgbClr val="31708F"/>
                </a:solidFill>
                <a:latin typeface="Georgia"/>
                <a:ea typeface="Georgia"/>
                <a:cs typeface="Georgia"/>
                <a:sym typeface="Georgia"/>
              </a:rPr>
              <a:t>The point plot show that the people who have not used offer earlier have defaulted even when there average income is higher than others</a:t>
            </a:r>
            <a:endParaRPr sz="2000">
              <a:solidFill>
                <a:schemeClr val="dk1"/>
              </a:solidFill>
              <a:latin typeface="Trebuchet MS"/>
              <a:ea typeface="Trebuchet MS"/>
              <a:cs typeface="Trebuchet MS"/>
              <a:sym typeface="Trebuchet MS"/>
            </a:endParaRPr>
          </a:p>
        </p:txBody>
      </p:sp>
      <p:pic>
        <p:nvPicPr>
          <p:cNvPr descr="Screen Clipping" id="723" name="Google Shape;723;p94"/>
          <p:cNvPicPr preferRelativeResize="0"/>
          <p:nvPr/>
        </p:nvPicPr>
        <p:blipFill rotWithShape="1">
          <a:blip r:embed="rId4">
            <a:alphaModFix/>
          </a:blip>
          <a:srcRect b="0" l="0" r="0" t="0"/>
          <a:stretch/>
        </p:blipFill>
        <p:spPr>
          <a:xfrm>
            <a:off x="435198" y="1138772"/>
            <a:ext cx="9222149" cy="5518702"/>
          </a:xfrm>
          <a:prstGeom prst="rect">
            <a:avLst/>
          </a:prstGeom>
          <a:noFill/>
          <a:ln>
            <a:noFill/>
          </a:ln>
        </p:spPr>
      </p:pic>
      <p:sp>
        <p:nvSpPr>
          <p:cNvPr id="724" name="Google Shape;724;p94"/>
          <p:cNvSpPr/>
          <p:nvPr/>
        </p:nvSpPr>
        <p:spPr>
          <a:xfrm>
            <a:off x="4170947" y="6858000"/>
            <a:ext cx="513348" cy="1114926"/>
          </a:xfrm>
          <a:prstGeom prst="downArrow">
            <a:avLst>
              <a:gd fmla="val 50000" name="adj1"/>
              <a:gd fmla="val 50000" name="adj2"/>
            </a:avLst>
          </a:prstGeom>
          <a:solidFill>
            <a:schemeClr val="accent1"/>
          </a:solidFill>
          <a:ln cap="flat" cmpd="sng" w="127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5"/>
          <p:cNvSpPr/>
          <p:nvPr/>
        </p:nvSpPr>
        <p:spPr>
          <a:xfrm>
            <a:off x="288758" y="0"/>
            <a:ext cx="9047748" cy="1446550"/>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800">
                <a:solidFill>
                  <a:srgbClr val="FF0000"/>
                </a:solidFill>
                <a:latin typeface="Georgia"/>
                <a:ea typeface="Georgia"/>
                <a:cs typeface="Georgia"/>
                <a:sym typeface="Georgia"/>
              </a:rPr>
              <a:t>Inferences:</a:t>
            </a:r>
            <a:br>
              <a:rPr lang="en-US" sz="1800">
                <a:solidFill>
                  <a:schemeClr val="dk1"/>
                </a:solidFill>
                <a:latin typeface="Trebuchet MS"/>
                <a:ea typeface="Trebuchet MS"/>
                <a:cs typeface="Trebuchet MS"/>
                <a:sym typeface="Trebuchet MS"/>
              </a:rPr>
            </a:br>
            <a:r>
              <a:rPr lang="en-US" sz="2000">
                <a:solidFill>
                  <a:srgbClr val="31708F"/>
                </a:solidFill>
                <a:latin typeface="Georgia"/>
                <a:ea typeface="Georgia"/>
                <a:cs typeface="Georgia"/>
                <a:sym typeface="Georgia"/>
              </a:rPr>
              <a:t>Clients who have average of 0.13 or higher DEF_60_CNT_SOCIAL_CIRCLE score tend to default more and hence client's social circle has to be analyzed before providing the loan.</a:t>
            </a:r>
            <a:endParaRPr sz="2000">
              <a:solidFill>
                <a:schemeClr val="dk1"/>
              </a:solidFill>
              <a:latin typeface="Trebuchet MS"/>
              <a:ea typeface="Trebuchet MS"/>
              <a:cs typeface="Trebuchet MS"/>
              <a:sym typeface="Trebuchet MS"/>
            </a:endParaRPr>
          </a:p>
        </p:txBody>
      </p:sp>
      <p:sp>
        <p:nvSpPr>
          <p:cNvPr id="730" name="Google Shape;730;p95"/>
          <p:cNvSpPr/>
          <p:nvPr/>
        </p:nvSpPr>
        <p:spPr>
          <a:xfrm>
            <a:off x="168443" y="2181494"/>
            <a:ext cx="9537032" cy="3200876"/>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70C0"/>
              </a:buClr>
              <a:buSzPts val="4400"/>
              <a:buFont typeface="Georgia"/>
              <a:buNone/>
            </a:pPr>
            <a:r>
              <a:rPr b="1" i="1" lang="en-US" sz="4400" u="none" cap="none" strike="noStrike">
                <a:solidFill>
                  <a:srgbClr val="0070C0"/>
                </a:solidFill>
                <a:latin typeface="Georgia"/>
                <a:ea typeface="Georgia"/>
                <a:cs typeface="Georgia"/>
                <a:sym typeface="Georgia"/>
              </a:rPr>
              <a:t>Conclusion:</a:t>
            </a:r>
            <a:endParaRPr b="1" i="1" sz="4400" u="none" cap="none" strike="noStrike">
              <a:solidFill>
                <a:srgbClr val="0070C0"/>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1800"/>
              <a:buFont typeface="Trebuchet MS"/>
              <a:buNone/>
            </a:pPr>
            <a:r>
              <a:t/>
            </a:r>
            <a:endParaRPr sz="1800">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chemeClr val="dk1"/>
              </a:buClr>
              <a:buSzPts val="2800"/>
              <a:buFont typeface="Georgia"/>
              <a:buNone/>
            </a:pPr>
            <a:r>
              <a:rPr b="0" i="0" lang="en-US" sz="2800" u="none" cap="none" strike="noStrike">
                <a:solidFill>
                  <a:schemeClr val="dk1"/>
                </a:solidFill>
                <a:latin typeface="Georgia"/>
                <a:ea typeface="Georgia"/>
                <a:cs typeface="Georgia"/>
                <a:sym typeface="Georgia"/>
              </a:rPr>
              <a:t>🡺After analyzing the datasets, there are few attributes of a client with which the bank would be able to identify if they will repay the loan or not. </a:t>
            </a:r>
            <a:endParaRPr/>
          </a:p>
          <a:p>
            <a:pPr indent="0" lvl="0" marL="0" marR="0" rtl="0" algn="l">
              <a:lnSpc>
                <a:spcPct val="100000"/>
              </a:lnSpc>
              <a:spcBef>
                <a:spcPts val="0"/>
              </a:spcBef>
              <a:spcAft>
                <a:spcPts val="0"/>
              </a:spcAft>
              <a:buClr>
                <a:schemeClr val="dk1"/>
              </a:buClr>
              <a:buSzPts val="2800"/>
              <a:buFont typeface="Georgia"/>
              <a:buNone/>
            </a:pPr>
            <a:r>
              <a:rPr lang="en-US" sz="2800">
                <a:solidFill>
                  <a:schemeClr val="dk1"/>
                </a:solidFill>
                <a:latin typeface="Georgia"/>
                <a:ea typeface="Georgia"/>
                <a:cs typeface="Georgia"/>
                <a:sym typeface="Georgia"/>
              </a:rPr>
              <a:t>🡺</a:t>
            </a:r>
            <a:r>
              <a:rPr b="0" i="0" lang="en-US" sz="2800" u="none" cap="none" strike="noStrike">
                <a:solidFill>
                  <a:schemeClr val="dk1"/>
                </a:solidFill>
                <a:latin typeface="Georgia"/>
                <a:ea typeface="Georgia"/>
                <a:cs typeface="Georgia"/>
                <a:sym typeface="Georgia"/>
              </a:rPr>
              <a:t>The analysis is consisted as below with the contributing factors and categorization:</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AFDF1"/>
            </a:gs>
            <a:gs pos="74000">
              <a:srgbClr val="CEEA96"/>
            </a:gs>
            <a:gs pos="83000">
              <a:srgbClr val="CEEA96"/>
            </a:gs>
            <a:gs pos="100000">
              <a:srgbClr val="DFF1B8"/>
            </a:gs>
          </a:gsLst>
          <a:lin ang="5400000" scaled="0"/>
        </a:gradFill>
      </p:bgPr>
    </p:bg>
    <p:spTree>
      <p:nvGrpSpPr>
        <p:cNvPr id="734" name="Shape 734"/>
        <p:cNvGrpSpPr/>
        <p:nvPr/>
      </p:nvGrpSpPr>
      <p:grpSpPr>
        <a:xfrm>
          <a:off x="0" y="0"/>
          <a:ext cx="0" cy="0"/>
          <a:chOff x="0" y="0"/>
          <a:chExt cx="0" cy="0"/>
        </a:xfrm>
      </p:grpSpPr>
      <p:sp>
        <p:nvSpPr>
          <p:cNvPr id="735" name="Google Shape;735;p96"/>
          <p:cNvSpPr/>
          <p:nvPr/>
        </p:nvSpPr>
        <p:spPr>
          <a:xfrm>
            <a:off x="401053" y="167949"/>
            <a:ext cx="9144000" cy="6370975"/>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7030A0"/>
                </a:solidFill>
                <a:latin typeface="Georgia"/>
                <a:ea typeface="Georgia"/>
                <a:cs typeface="Georgia"/>
                <a:sym typeface="Georgia"/>
              </a:rPr>
              <a:t>Decisive Factor whether an applicant will be Re-payer:</a:t>
            </a:r>
            <a:endParaRPr/>
          </a:p>
          <a:p>
            <a:pPr indent="-152400" lvl="0" marL="0" marR="0" rtl="0" algn="l">
              <a:spcBef>
                <a:spcPts val="0"/>
              </a:spcBef>
              <a:spcAft>
                <a:spcPts val="0"/>
              </a:spcAft>
              <a:buClr>
                <a:srgbClr val="0C0C0C"/>
              </a:buClr>
              <a:buSzPts val="2400"/>
              <a:buFont typeface="Trebuchet MS"/>
              <a:buAutoNum type="arabicPeriod"/>
            </a:pPr>
            <a:r>
              <a:rPr lang="en-US" sz="2400">
                <a:solidFill>
                  <a:srgbClr val="0C0C0C"/>
                </a:solidFill>
                <a:latin typeface="Georgia"/>
                <a:ea typeface="Georgia"/>
                <a:cs typeface="Georgia"/>
                <a:sym typeface="Georgia"/>
              </a:rPr>
              <a:t>NAME_EDUCATION_TYPE: Academic degree has less defaults.</a:t>
            </a:r>
            <a:endParaRPr/>
          </a:p>
          <a:p>
            <a:pPr indent="-152400" lvl="0" marL="0" marR="0" rtl="0" algn="l">
              <a:spcBef>
                <a:spcPts val="0"/>
              </a:spcBef>
              <a:spcAft>
                <a:spcPts val="0"/>
              </a:spcAft>
              <a:buClr>
                <a:srgbClr val="0C0C0C"/>
              </a:buClr>
              <a:buSzPts val="2400"/>
              <a:buFont typeface="Trebuchet MS"/>
              <a:buAutoNum type="arabicPeriod"/>
            </a:pPr>
            <a:r>
              <a:rPr lang="en-US" sz="2400">
                <a:solidFill>
                  <a:srgbClr val="0C0C0C"/>
                </a:solidFill>
                <a:latin typeface="Georgia"/>
                <a:ea typeface="Georgia"/>
                <a:cs typeface="Georgia"/>
                <a:sym typeface="Georgia"/>
              </a:rPr>
              <a:t>NAME_INCOME_TYPE: Student and Businessmen have no defaults.</a:t>
            </a:r>
            <a:endParaRPr/>
          </a:p>
          <a:p>
            <a:pPr indent="-152400" lvl="0" marL="0" marR="0" rtl="0" algn="l">
              <a:spcBef>
                <a:spcPts val="0"/>
              </a:spcBef>
              <a:spcAft>
                <a:spcPts val="0"/>
              </a:spcAft>
              <a:buClr>
                <a:srgbClr val="0C0C0C"/>
              </a:buClr>
              <a:buSzPts val="2400"/>
              <a:buFont typeface="Trebuchet MS"/>
              <a:buAutoNum type="arabicPeriod"/>
            </a:pPr>
            <a:r>
              <a:rPr lang="en-US" sz="2400">
                <a:solidFill>
                  <a:srgbClr val="0C0C0C"/>
                </a:solidFill>
                <a:latin typeface="Georgia"/>
                <a:ea typeface="Georgia"/>
                <a:cs typeface="Georgia"/>
                <a:sym typeface="Georgia"/>
              </a:rPr>
              <a:t>REGION_RATING_CLIENT: RATING1 is safer.</a:t>
            </a:r>
            <a:endParaRPr/>
          </a:p>
          <a:p>
            <a:pPr indent="-152400" lvl="0" marL="0" marR="0" rtl="0" algn="l">
              <a:spcBef>
                <a:spcPts val="0"/>
              </a:spcBef>
              <a:spcAft>
                <a:spcPts val="0"/>
              </a:spcAft>
              <a:buClr>
                <a:srgbClr val="0C0C0C"/>
              </a:buClr>
              <a:buSzPts val="2400"/>
              <a:buFont typeface="Trebuchet MS"/>
              <a:buAutoNum type="arabicPeriod"/>
            </a:pPr>
            <a:r>
              <a:rPr lang="en-US" sz="2400">
                <a:solidFill>
                  <a:srgbClr val="0C0C0C"/>
                </a:solidFill>
                <a:latin typeface="Georgia"/>
                <a:ea typeface="Georgia"/>
                <a:cs typeface="Georgia"/>
                <a:sym typeface="Georgia"/>
              </a:rPr>
              <a:t>ORGANIZATION_TYPE: Clients with Trade Type 4 and 5 and Industry type 8 have defaulted less than 3%</a:t>
            </a:r>
            <a:endParaRPr/>
          </a:p>
          <a:p>
            <a:pPr indent="-152400" lvl="0" marL="0" marR="0" rtl="0" algn="l">
              <a:spcBef>
                <a:spcPts val="0"/>
              </a:spcBef>
              <a:spcAft>
                <a:spcPts val="0"/>
              </a:spcAft>
              <a:buClr>
                <a:srgbClr val="0C0C0C"/>
              </a:buClr>
              <a:buSzPts val="2400"/>
              <a:buFont typeface="Trebuchet MS"/>
              <a:buAutoNum type="arabicPeriod"/>
            </a:pPr>
            <a:r>
              <a:rPr lang="en-US" sz="2400">
                <a:solidFill>
                  <a:srgbClr val="0C0C0C"/>
                </a:solidFill>
                <a:latin typeface="Georgia"/>
                <a:ea typeface="Georgia"/>
                <a:cs typeface="Georgia"/>
                <a:sym typeface="Georgia"/>
              </a:rPr>
              <a:t>DAYS_BIRTH: People above age of 50 have low probability of defaulting</a:t>
            </a:r>
            <a:endParaRPr/>
          </a:p>
          <a:p>
            <a:pPr indent="-152400" lvl="0" marL="0" marR="0" rtl="0" algn="l">
              <a:spcBef>
                <a:spcPts val="0"/>
              </a:spcBef>
              <a:spcAft>
                <a:spcPts val="0"/>
              </a:spcAft>
              <a:buClr>
                <a:srgbClr val="0C0C0C"/>
              </a:buClr>
              <a:buSzPts val="2400"/>
              <a:buFont typeface="Trebuchet MS"/>
              <a:buAutoNum type="arabicPeriod"/>
            </a:pPr>
            <a:r>
              <a:rPr lang="en-US" sz="2400">
                <a:solidFill>
                  <a:srgbClr val="0C0C0C"/>
                </a:solidFill>
                <a:latin typeface="Georgia"/>
                <a:ea typeface="Georgia"/>
                <a:cs typeface="Georgia"/>
                <a:sym typeface="Georgia"/>
              </a:rPr>
              <a:t>DAYS_EMPLOYED: Clients with 40+ year experience having less than 1% default rate</a:t>
            </a:r>
            <a:endParaRPr/>
          </a:p>
          <a:p>
            <a:pPr indent="-152400" lvl="0" marL="0" marR="0" rtl="0" algn="l">
              <a:spcBef>
                <a:spcPts val="0"/>
              </a:spcBef>
              <a:spcAft>
                <a:spcPts val="0"/>
              </a:spcAft>
              <a:buClr>
                <a:srgbClr val="0C0C0C"/>
              </a:buClr>
              <a:buSzPts val="2400"/>
              <a:buFont typeface="Trebuchet MS"/>
              <a:buAutoNum type="arabicPeriod"/>
            </a:pPr>
            <a:r>
              <a:rPr lang="en-US" sz="2400">
                <a:solidFill>
                  <a:srgbClr val="0C0C0C"/>
                </a:solidFill>
                <a:latin typeface="Georgia"/>
                <a:ea typeface="Georgia"/>
                <a:cs typeface="Georgia"/>
                <a:sym typeface="Georgia"/>
              </a:rPr>
              <a:t>AMT_INCOME_TOTAL:Applicant with Income more than 700,000 are less likely to default</a:t>
            </a:r>
            <a:endParaRPr/>
          </a:p>
          <a:p>
            <a:pPr indent="-152400" lvl="0" marL="0" marR="0" rtl="0" algn="l">
              <a:spcBef>
                <a:spcPts val="0"/>
              </a:spcBef>
              <a:spcAft>
                <a:spcPts val="0"/>
              </a:spcAft>
              <a:buClr>
                <a:srgbClr val="0C0C0C"/>
              </a:buClr>
              <a:buSzPts val="2400"/>
              <a:buFont typeface="Trebuchet MS"/>
              <a:buAutoNum type="arabicPeriod"/>
            </a:pPr>
            <a:r>
              <a:rPr lang="en-US" sz="2400">
                <a:solidFill>
                  <a:srgbClr val="0C0C0C"/>
                </a:solidFill>
                <a:latin typeface="Georgia"/>
                <a:ea typeface="Georgia"/>
                <a:cs typeface="Georgia"/>
                <a:sym typeface="Georgia"/>
              </a:rPr>
              <a:t>NAME_CASH_LOAN_PURPOSE: Loans bought for Hobby, Buying garage are being re-payed mostly.</a:t>
            </a:r>
            <a:endParaRPr/>
          </a:p>
          <a:p>
            <a:pPr indent="-152400" lvl="0" marL="0" marR="0" rtl="0" algn="l">
              <a:spcBef>
                <a:spcPts val="0"/>
              </a:spcBef>
              <a:spcAft>
                <a:spcPts val="0"/>
              </a:spcAft>
              <a:buClr>
                <a:srgbClr val="0C0C0C"/>
              </a:buClr>
              <a:buSzPts val="2400"/>
              <a:buFont typeface="Trebuchet MS"/>
              <a:buAutoNum type="arabicPeriod"/>
            </a:pPr>
            <a:r>
              <a:rPr lang="en-US" sz="2400">
                <a:solidFill>
                  <a:srgbClr val="0C0C0C"/>
                </a:solidFill>
                <a:latin typeface="Georgia"/>
                <a:ea typeface="Georgia"/>
                <a:cs typeface="Georgia"/>
                <a:sym typeface="Georgia"/>
              </a:rPr>
              <a:t>CNT_CHILDREN: People with zero to two children tend to repay the loans.</a:t>
            </a:r>
            <a:endParaRPr b="0" i="0" sz="2400">
              <a:solidFill>
                <a:srgbClr val="0C0C0C"/>
              </a:solidFill>
              <a:latin typeface="Georgia"/>
              <a:ea typeface="Georgia"/>
              <a:cs typeface="Georgia"/>
              <a:sym typeface="Georgi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AFDF1"/>
            </a:gs>
            <a:gs pos="74000">
              <a:srgbClr val="CEEA96"/>
            </a:gs>
            <a:gs pos="83000">
              <a:srgbClr val="CEEA96"/>
            </a:gs>
            <a:gs pos="100000">
              <a:srgbClr val="DFF1B8"/>
            </a:gs>
          </a:gsLst>
          <a:lin ang="5400000" scaled="0"/>
        </a:gradFill>
      </p:bgPr>
    </p:bg>
    <p:spTree>
      <p:nvGrpSpPr>
        <p:cNvPr id="739" name="Shape 739"/>
        <p:cNvGrpSpPr/>
        <p:nvPr/>
      </p:nvGrpSpPr>
      <p:grpSpPr>
        <a:xfrm>
          <a:off x="0" y="0"/>
          <a:ext cx="0" cy="0"/>
          <a:chOff x="0" y="0"/>
          <a:chExt cx="0" cy="0"/>
        </a:xfrm>
      </p:grpSpPr>
      <p:sp>
        <p:nvSpPr>
          <p:cNvPr id="740" name="Google Shape;740;p97"/>
          <p:cNvSpPr/>
          <p:nvPr/>
        </p:nvSpPr>
        <p:spPr>
          <a:xfrm>
            <a:off x="176462" y="609068"/>
            <a:ext cx="10523621" cy="5447645"/>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7030A0"/>
                </a:solidFill>
                <a:latin typeface="Georgia"/>
                <a:ea typeface="Georgia"/>
                <a:cs typeface="Georgia"/>
                <a:sym typeface="Georgia"/>
              </a:rPr>
              <a:t>Decisive Factor whether an applicant will be Defaulter:</a:t>
            </a:r>
            <a:endParaRPr/>
          </a:p>
          <a:p>
            <a:pPr indent="-342900" lvl="0" marL="342900" marR="0" rtl="0" algn="l">
              <a:spcBef>
                <a:spcPts val="0"/>
              </a:spcBef>
              <a:spcAft>
                <a:spcPts val="0"/>
              </a:spcAft>
              <a:buClr>
                <a:srgbClr val="0C0C0C"/>
              </a:buClr>
              <a:buSzPts val="1800"/>
              <a:buFont typeface="Trebuchet MS"/>
              <a:buAutoNum type="arabicPeriod"/>
            </a:pPr>
            <a:r>
              <a:rPr lang="en-US" sz="1800">
                <a:solidFill>
                  <a:srgbClr val="0C0C0C"/>
                </a:solidFill>
                <a:latin typeface="Georgia"/>
                <a:ea typeface="Georgia"/>
                <a:cs typeface="Georgia"/>
                <a:sym typeface="Georgia"/>
              </a:rPr>
              <a:t>CODE_GENDER: Men are at relatively higher default rate</a:t>
            </a:r>
            <a:endParaRPr/>
          </a:p>
          <a:p>
            <a:pPr indent="-342900" lvl="0" marL="342900" marR="0" rtl="0" algn="l">
              <a:spcBef>
                <a:spcPts val="0"/>
              </a:spcBef>
              <a:spcAft>
                <a:spcPts val="0"/>
              </a:spcAft>
              <a:buClr>
                <a:srgbClr val="0C0C0C"/>
              </a:buClr>
              <a:buSzPts val="1800"/>
              <a:buFont typeface="Trebuchet MS"/>
              <a:buAutoNum type="arabicPeriod"/>
            </a:pPr>
            <a:r>
              <a:rPr lang="en-US" sz="1800">
                <a:solidFill>
                  <a:srgbClr val="0C0C0C"/>
                </a:solidFill>
                <a:latin typeface="Georgia"/>
                <a:ea typeface="Georgia"/>
                <a:cs typeface="Georgia"/>
                <a:sym typeface="Georgia"/>
              </a:rPr>
              <a:t>NAME_FAMILY_STATUS : People who have civil marriage or who are single default a lot.</a:t>
            </a:r>
            <a:endParaRPr/>
          </a:p>
          <a:p>
            <a:pPr indent="-342900" lvl="0" marL="342900" marR="0" rtl="0" algn="l">
              <a:spcBef>
                <a:spcPts val="0"/>
              </a:spcBef>
              <a:spcAft>
                <a:spcPts val="0"/>
              </a:spcAft>
              <a:buClr>
                <a:srgbClr val="0C0C0C"/>
              </a:buClr>
              <a:buSzPts val="1800"/>
              <a:buFont typeface="Trebuchet MS"/>
              <a:buAutoNum type="arabicPeriod"/>
            </a:pPr>
            <a:r>
              <a:rPr lang="en-US" sz="1800">
                <a:solidFill>
                  <a:srgbClr val="0C0C0C"/>
                </a:solidFill>
                <a:latin typeface="Georgia"/>
                <a:ea typeface="Georgia"/>
                <a:cs typeface="Georgia"/>
                <a:sym typeface="Georgia"/>
              </a:rPr>
              <a:t>NAME_EDUCATION_TYPE: People with Lower Secondary &amp; Secondary education</a:t>
            </a:r>
            <a:endParaRPr/>
          </a:p>
          <a:p>
            <a:pPr indent="-342900" lvl="0" marL="342900" marR="0" rtl="0" algn="l">
              <a:spcBef>
                <a:spcPts val="0"/>
              </a:spcBef>
              <a:spcAft>
                <a:spcPts val="0"/>
              </a:spcAft>
              <a:buClr>
                <a:srgbClr val="0C0C0C"/>
              </a:buClr>
              <a:buSzPts val="1800"/>
              <a:buFont typeface="Trebuchet MS"/>
              <a:buAutoNum type="arabicPeriod"/>
            </a:pPr>
            <a:r>
              <a:rPr lang="en-US" sz="1800">
                <a:solidFill>
                  <a:srgbClr val="0C0C0C"/>
                </a:solidFill>
                <a:latin typeface="Georgia"/>
                <a:ea typeface="Georgia"/>
                <a:cs typeface="Georgia"/>
                <a:sym typeface="Georgia"/>
              </a:rPr>
              <a:t>NAME_INCOME_TYPE: Clients who are either at Maternity leave OR Unemployed default a lot.</a:t>
            </a:r>
            <a:endParaRPr/>
          </a:p>
          <a:p>
            <a:pPr indent="-342900" lvl="0" marL="342900" marR="0" rtl="0" algn="l">
              <a:spcBef>
                <a:spcPts val="0"/>
              </a:spcBef>
              <a:spcAft>
                <a:spcPts val="0"/>
              </a:spcAft>
              <a:buClr>
                <a:srgbClr val="0C0C0C"/>
              </a:buClr>
              <a:buSzPts val="1800"/>
              <a:buFont typeface="Trebuchet MS"/>
              <a:buAutoNum type="arabicPeriod"/>
            </a:pPr>
            <a:r>
              <a:rPr lang="en-US" sz="1800">
                <a:solidFill>
                  <a:srgbClr val="0C0C0C"/>
                </a:solidFill>
                <a:latin typeface="Georgia"/>
                <a:ea typeface="Georgia"/>
                <a:cs typeface="Georgia"/>
                <a:sym typeface="Georgia"/>
              </a:rPr>
              <a:t>REGION_RATING_CLIENT: People who live in Rating 3 has highest defaults.</a:t>
            </a:r>
            <a:endParaRPr/>
          </a:p>
          <a:p>
            <a:pPr indent="-342900" lvl="0" marL="342900" marR="0" rtl="0" algn="l">
              <a:spcBef>
                <a:spcPts val="0"/>
              </a:spcBef>
              <a:spcAft>
                <a:spcPts val="0"/>
              </a:spcAft>
              <a:buClr>
                <a:srgbClr val="0C0C0C"/>
              </a:buClr>
              <a:buSzPts val="1800"/>
              <a:buFont typeface="Trebuchet MS"/>
              <a:buAutoNum type="arabicPeriod"/>
            </a:pPr>
            <a:r>
              <a:rPr lang="en-US" sz="1800">
                <a:solidFill>
                  <a:srgbClr val="0C0C0C"/>
                </a:solidFill>
                <a:latin typeface="Georgia"/>
                <a:ea typeface="Georgia"/>
                <a:cs typeface="Georgia"/>
                <a:sym typeface="Georgia"/>
              </a:rPr>
              <a:t>OCCUPATION_TYPE: Avoid Low-skill Laborers, Drivers and Waiters/barmen staff, Security staff, Laborers and Cooking staff as the default rate is huge.</a:t>
            </a:r>
            <a:endParaRPr/>
          </a:p>
          <a:p>
            <a:pPr indent="-342900" lvl="0" marL="342900" marR="0" rtl="0" algn="l">
              <a:spcBef>
                <a:spcPts val="0"/>
              </a:spcBef>
              <a:spcAft>
                <a:spcPts val="0"/>
              </a:spcAft>
              <a:buClr>
                <a:srgbClr val="0C0C0C"/>
              </a:buClr>
              <a:buSzPts val="1800"/>
              <a:buFont typeface="Trebuchet MS"/>
              <a:buAutoNum type="arabicPeriod"/>
            </a:pPr>
            <a:r>
              <a:rPr lang="en-US" sz="1800">
                <a:solidFill>
                  <a:srgbClr val="0C0C0C"/>
                </a:solidFill>
                <a:latin typeface="Georgia"/>
                <a:ea typeface="Georgia"/>
                <a:cs typeface="Georgia"/>
                <a:sym typeface="Georgia"/>
              </a:rPr>
              <a:t>ORGANIZATION_TYPE: Organizations with highest percent of loans not repaid are Transport: type 3 (16%), Industry: type 13 (13.5%), Industry: type 8 (12.5%) and Restaurant (less than 12%). Self-employed people have relative high defaulting rate, and thus should be avoided to be approved for loan or provide loan with higher interest rate to mitigate the risk of defaulting.</a:t>
            </a:r>
            <a:endParaRPr/>
          </a:p>
          <a:p>
            <a:pPr indent="-342900" lvl="0" marL="342900" marR="0" rtl="0" algn="l">
              <a:spcBef>
                <a:spcPts val="0"/>
              </a:spcBef>
              <a:spcAft>
                <a:spcPts val="0"/>
              </a:spcAft>
              <a:buClr>
                <a:srgbClr val="0C0C0C"/>
              </a:buClr>
              <a:buSzPts val="1800"/>
              <a:buFont typeface="Trebuchet MS"/>
              <a:buAutoNum type="arabicPeriod"/>
            </a:pPr>
            <a:r>
              <a:rPr lang="en-US" sz="1800">
                <a:solidFill>
                  <a:srgbClr val="0C0C0C"/>
                </a:solidFill>
                <a:latin typeface="Georgia"/>
                <a:ea typeface="Georgia"/>
                <a:cs typeface="Georgia"/>
                <a:sym typeface="Georgia"/>
              </a:rPr>
              <a:t>DAYS_BIRTH: Avoid young people who are in age group of 20-40 as they have higher probability of defaulting</a:t>
            </a:r>
            <a:endParaRPr/>
          </a:p>
          <a:p>
            <a:pPr indent="-342900" lvl="0" marL="342900" marR="0" rtl="0" algn="l">
              <a:spcBef>
                <a:spcPts val="0"/>
              </a:spcBef>
              <a:spcAft>
                <a:spcPts val="0"/>
              </a:spcAft>
              <a:buClr>
                <a:srgbClr val="0C0C0C"/>
              </a:buClr>
              <a:buSzPts val="1800"/>
              <a:buFont typeface="Trebuchet MS"/>
              <a:buAutoNum type="arabicPeriod"/>
            </a:pPr>
            <a:r>
              <a:rPr lang="en-US" sz="1800">
                <a:solidFill>
                  <a:srgbClr val="0C0C0C"/>
                </a:solidFill>
                <a:latin typeface="Georgia"/>
                <a:ea typeface="Georgia"/>
                <a:cs typeface="Georgia"/>
                <a:sym typeface="Georgia"/>
              </a:rPr>
              <a:t>DAYS_EMPLOYED: People who have less than 5 years of employment have high default rate.</a:t>
            </a:r>
            <a:endParaRPr/>
          </a:p>
          <a:p>
            <a:pPr indent="-342900" lvl="0" marL="342900" marR="0" rtl="0" algn="l">
              <a:spcBef>
                <a:spcPts val="0"/>
              </a:spcBef>
              <a:spcAft>
                <a:spcPts val="0"/>
              </a:spcAft>
              <a:buClr>
                <a:srgbClr val="0C0C0C"/>
              </a:buClr>
              <a:buSzPts val="1800"/>
              <a:buFont typeface="Trebuchet MS"/>
              <a:buAutoNum type="arabicPeriod"/>
            </a:pPr>
            <a:r>
              <a:rPr lang="en-US" sz="1800">
                <a:solidFill>
                  <a:srgbClr val="0C0C0C"/>
                </a:solidFill>
                <a:latin typeface="Georgia"/>
                <a:ea typeface="Georgia"/>
                <a:cs typeface="Georgia"/>
                <a:sym typeface="Georgia"/>
              </a:rPr>
              <a:t>CNT_CHILDREN &amp; CNT_FAM_MEMBERS: Client who have children equal to or more than 9 default 100% and hence their applications are to be rejected.</a:t>
            </a:r>
            <a:endParaRPr/>
          </a:p>
          <a:p>
            <a:pPr indent="-342900" lvl="0" marL="342900" marR="0" rtl="0" algn="l">
              <a:spcBef>
                <a:spcPts val="0"/>
              </a:spcBef>
              <a:spcAft>
                <a:spcPts val="0"/>
              </a:spcAft>
              <a:buClr>
                <a:srgbClr val="0C0C0C"/>
              </a:buClr>
              <a:buSzPts val="1800"/>
              <a:buFont typeface="Trebuchet MS"/>
              <a:buAutoNum type="arabicPeriod"/>
            </a:pPr>
            <a:r>
              <a:rPr lang="en-US" sz="1800">
                <a:solidFill>
                  <a:srgbClr val="0C0C0C"/>
                </a:solidFill>
                <a:latin typeface="Georgia"/>
                <a:ea typeface="Georgia"/>
                <a:cs typeface="Georgia"/>
                <a:sym typeface="Georgia"/>
              </a:rPr>
              <a:t>AMT_GOODS_PRICE: When the credit amount goes beyond 3M, there is an increase in defaulters.</a:t>
            </a:r>
            <a:endParaRPr sz="1800">
              <a:solidFill>
                <a:srgbClr val="0C0C0C"/>
              </a:solidFill>
              <a:latin typeface="Georgia"/>
              <a:ea typeface="Georgia"/>
              <a:cs typeface="Georgia"/>
              <a:sym typeface="Georgia"/>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AFDF1"/>
            </a:gs>
            <a:gs pos="74000">
              <a:srgbClr val="CEEA96"/>
            </a:gs>
            <a:gs pos="83000">
              <a:srgbClr val="CEEA96"/>
            </a:gs>
            <a:gs pos="100000">
              <a:srgbClr val="DFF1B8"/>
            </a:gs>
          </a:gsLst>
          <a:lin ang="5400000" scaled="0"/>
        </a:gradFill>
      </p:bgPr>
    </p:bg>
    <p:spTree>
      <p:nvGrpSpPr>
        <p:cNvPr id="744" name="Shape 744"/>
        <p:cNvGrpSpPr/>
        <p:nvPr/>
      </p:nvGrpSpPr>
      <p:grpSpPr>
        <a:xfrm>
          <a:off x="0" y="0"/>
          <a:ext cx="0" cy="0"/>
          <a:chOff x="0" y="0"/>
          <a:chExt cx="0" cy="0"/>
        </a:xfrm>
      </p:grpSpPr>
      <p:sp>
        <p:nvSpPr>
          <p:cNvPr id="745" name="Google Shape;745;p98"/>
          <p:cNvSpPr/>
          <p:nvPr/>
        </p:nvSpPr>
        <p:spPr>
          <a:xfrm>
            <a:off x="176462" y="344918"/>
            <a:ext cx="9673391" cy="5632311"/>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7030A0"/>
                </a:solidFill>
                <a:latin typeface="Inter"/>
                <a:ea typeface="Inter"/>
                <a:cs typeface="Inter"/>
                <a:sym typeface="Inter"/>
              </a:rPr>
              <a:t>The following attributes indicate that people from these category tend to default but then due to the number of people and the amount of loan, the bank could provide loan with higher interest to mitigate any default risk thus preventing business loss:</a:t>
            </a:r>
            <a:endParaRPr/>
          </a:p>
          <a:p>
            <a:pPr indent="0" lvl="0" marL="0" marR="0" rtl="0" algn="l">
              <a:spcBef>
                <a:spcPts val="0"/>
              </a:spcBef>
              <a:spcAft>
                <a:spcPts val="0"/>
              </a:spcAft>
              <a:buNone/>
            </a:pPr>
            <a:r>
              <a:t/>
            </a:r>
            <a:endParaRPr b="1" i="1" sz="1800">
              <a:solidFill>
                <a:srgbClr val="7030A0"/>
              </a:solidFill>
              <a:latin typeface="Inter"/>
              <a:ea typeface="Inter"/>
              <a:cs typeface="Inter"/>
              <a:sym typeface="Inter"/>
            </a:endParaRPr>
          </a:p>
          <a:p>
            <a:pPr indent="-114300" lvl="0" marL="0" marR="0" rtl="0" algn="l">
              <a:spcBef>
                <a:spcPts val="0"/>
              </a:spcBef>
              <a:spcAft>
                <a:spcPts val="0"/>
              </a:spcAft>
              <a:buClr>
                <a:schemeClr val="dk1"/>
              </a:buClr>
              <a:buSzPts val="1800"/>
              <a:buFont typeface="Trebuchet MS"/>
              <a:buAutoNum type="arabicPeriod"/>
            </a:pPr>
            <a:r>
              <a:rPr lang="en-US" sz="1800">
                <a:solidFill>
                  <a:schemeClr val="dk1"/>
                </a:solidFill>
                <a:latin typeface="Georgia"/>
                <a:ea typeface="Georgia"/>
                <a:cs typeface="Georgia"/>
                <a:sym typeface="Georgia"/>
              </a:rPr>
              <a:t>NAME_HOUSING_TYPE: High number of loan applications are from the category of people who live in Rented apartments &amp; living with parents and hence offering the loan would mitigate the loss if any of those default.</a:t>
            </a:r>
            <a:endParaRPr/>
          </a:p>
          <a:p>
            <a:pPr indent="-114300" lvl="0" marL="0" marR="0" rtl="0" algn="l">
              <a:spcBef>
                <a:spcPts val="0"/>
              </a:spcBef>
              <a:spcAft>
                <a:spcPts val="0"/>
              </a:spcAft>
              <a:buClr>
                <a:schemeClr val="dk1"/>
              </a:buClr>
              <a:buSzPts val="1800"/>
              <a:buFont typeface="Trebuchet MS"/>
              <a:buAutoNum type="arabicPeriod"/>
            </a:pPr>
            <a:r>
              <a:rPr lang="en-US" sz="1800">
                <a:solidFill>
                  <a:schemeClr val="dk1"/>
                </a:solidFill>
                <a:latin typeface="Georgia"/>
                <a:ea typeface="Georgia"/>
                <a:cs typeface="Georgia"/>
                <a:sym typeface="Georgia"/>
              </a:rPr>
              <a:t>AMT_CREDIT: People who get loan for 300-600k tend to default more than others and hence having higher interest specifically for this credit range would be ideal.</a:t>
            </a:r>
            <a:endParaRPr/>
          </a:p>
          <a:p>
            <a:pPr indent="-114300" lvl="0" marL="0" marR="0" rtl="0" algn="l">
              <a:spcBef>
                <a:spcPts val="0"/>
              </a:spcBef>
              <a:spcAft>
                <a:spcPts val="0"/>
              </a:spcAft>
              <a:buClr>
                <a:schemeClr val="dk1"/>
              </a:buClr>
              <a:buSzPts val="1800"/>
              <a:buFont typeface="Trebuchet MS"/>
              <a:buAutoNum type="arabicPeriod"/>
            </a:pPr>
            <a:r>
              <a:rPr lang="en-US" sz="1800">
                <a:solidFill>
                  <a:schemeClr val="dk1"/>
                </a:solidFill>
                <a:latin typeface="Georgia"/>
                <a:ea typeface="Georgia"/>
                <a:cs typeface="Georgia"/>
                <a:sym typeface="Georgia"/>
              </a:rPr>
              <a:t>AMT_INCOME: Since 90% of the applications have Income total less than 300,000 and they have high probability of defaulting, they could be offered loan with higher interest compared to other income category.</a:t>
            </a:r>
            <a:endParaRPr/>
          </a:p>
          <a:p>
            <a:pPr indent="-114300" lvl="0" marL="0" marR="0" rtl="0" algn="l">
              <a:spcBef>
                <a:spcPts val="0"/>
              </a:spcBef>
              <a:spcAft>
                <a:spcPts val="0"/>
              </a:spcAft>
              <a:buClr>
                <a:schemeClr val="dk1"/>
              </a:buClr>
              <a:buSzPts val="1800"/>
              <a:buFont typeface="Trebuchet MS"/>
              <a:buAutoNum type="arabicPeriod"/>
            </a:pPr>
            <a:r>
              <a:rPr lang="en-US" sz="1800">
                <a:solidFill>
                  <a:schemeClr val="dk1"/>
                </a:solidFill>
                <a:latin typeface="Georgia"/>
                <a:ea typeface="Georgia"/>
                <a:cs typeface="Georgia"/>
                <a:sym typeface="Georgia"/>
              </a:rPr>
              <a:t>CNT_CHILDREN &amp; CNT_FAM_MEMBERS: Clients who have 4 to 8 children has a very high default rate and hence higher interest should be imposed on their loans.</a:t>
            </a:r>
            <a:endParaRPr/>
          </a:p>
          <a:p>
            <a:pPr indent="-114300" lvl="0" marL="0" marR="0" rtl="0" algn="l">
              <a:spcBef>
                <a:spcPts val="0"/>
              </a:spcBef>
              <a:spcAft>
                <a:spcPts val="0"/>
              </a:spcAft>
              <a:buClr>
                <a:schemeClr val="dk1"/>
              </a:buClr>
              <a:buSzPts val="1800"/>
              <a:buFont typeface="Trebuchet MS"/>
              <a:buAutoNum type="arabicPeriod"/>
            </a:pPr>
            <a:r>
              <a:rPr lang="en-US" sz="1800">
                <a:solidFill>
                  <a:schemeClr val="dk1"/>
                </a:solidFill>
                <a:latin typeface="Georgia"/>
                <a:ea typeface="Georgia"/>
                <a:cs typeface="Georgia"/>
                <a:sym typeface="Georgia"/>
              </a:rPr>
              <a:t>NAME_CASH_LOAN_PURPOSE: Loan taken for the purpose of Repairs seems to have highest default rate. A very high number applications have been rejected by bank or refused by client in previous applications as well which has purpose as repair or other. This shows that purpose repair is taken as high risk by bank and either they are rejected, or bank offers very high loan interest rate which is not feasible by the clients, thus they refuse the loan. The same approach could be followed in future as well.</a:t>
            </a:r>
            <a:endParaRPr b="0" i="0" sz="1800">
              <a:solidFill>
                <a:schemeClr val="dk1"/>
              </a:solidFill>
              <a:latin typeface="Georgia"/>
              <a:ea typeface="Georgia"/>
              <a:cs typeface="Georgia"/>
              <a:sym typeface="Georgi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AFDF1"/>
            </a:gs>
            <a:gs pos="74000">
              <a:srgbClr val="CEEA96"/>
            </a:gs>
            <a:gs pos="83000">
              <a:srgbClr val="CEEA96"/>
            </a:gs>
            <a:gs pos="100000">
              <a:srgbClr val="DFF1B8"/>
            </a:gs>
          </a:gsLst>
          <a:lin ang="5400000" scaled="0"/>
        </a:gradFill>
      </p:bgPr>
    </p:bg>
    <p:spTree>
      <p:nvGrpSpPr>
        <p:cNvPr id="749" name="Shape 749"/>
        <p:cNvGrpSpPr/>
        <p:nvPr/>
      </p:nvGrpSpPr>
      <p:grpSpPr>
        <a:xfrm>
          <a:off x="0" y="0"/>
          <a:ext cx="0" cy="0"/>
          <a:chOff x="0" y="0"/>
          <a:chExt cx="0" cy="0"/>
        </a:xfrm>
      </p:grpSpPr>
      <p:sp>
        <p:nvSpPr>
          <p:cNvPr id="750" name="Google Shape;750;p99"/>
          <p:cNvSpPr/>
          <p:nvPr/>
        </p:nvSpPr>
        <p:spPr>
          <a:xfrm>
            <a:off x="673768" y="634260"/>
            <a:ext cx="8710863" cy="5016758"/>
          </a:xfrm>
          <a:prstGeom prst="rect">
            <a:avLst/>
          </a:prstGeom>
          <a:blipFill rotWithShape="1">
            <a:blip r:embed="rId3">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4000">
                <a:solidFill>
                  <a:srgbClr val="7030A0"/>
                </a:solidFill>
                <a:latin typeface="Georgia"/>
                <a:ea typeface="Georgia"/>
                <a:cs typeface="Georgia"/>
                <a:sym typeface="Georgia"/>
              </a:rPr>
              <a:t>Other suggestions:</a:t>
            </a:r>
            <a:endParaRPr/>
          </a:p>
          <a:p>
            <a:pPr indent="-177800" lvl="0" marL="0" marR="0" rtl="0" algn="l">
              <a:spcBef>
                <a:spcPts val="0"/>
              </a:spcBef>
              <a:spcAft>
                <a:spcPts val="0"/>
              </a:spcAft>
              <a:buClr>
                <a:schemeClr val="dk1"/>
              </a:buClr>
              <a:buSzPts val="2800"/>
              <a:buFont typeface="Arial"/>
              <a:buChar char="•"/>
            </a:pPr>
            <a:r>
              <a:rPr lang="en-US" sz="2800">
                <a:solidFill>
                  <a:schemeClr val="dk1"/>
                </a:solidFill>
                <a:latin typeface="Georgia"/>
                <a:ea typeface="Georgia"/>
                <a:cs typeface="Georgia"/>
                <a:sym typeface="Georgia"/>
              </a:rPr>
              <a:t>90% of the previously cancelled client have actually re-payed the loan. Record the reason for cancellation which might help the bank to determine and negotiate terms with these repaying customers in future for increase business opportunity.</a:t>
            </a:r>
            <a:endParaRPr/>
          </a:p>
          <a:p>
            <a:pPr indent="-177800" lvl="0" marL="0" marR="0" rtl="0" algn="l">
              <a:spcBef>
                <a:spcPts val="0"/>
              </a:spcBef>
              <a:spcAft>
                <a:spcPts val="0"/>
              </a:spcAft>
              <a:buClr>
                <a:schemeClr val="dk1"/>
              </a:buClr>
              <a:buSzPts val="2800"/>
              <a:buFont typeface="Arial"/>
              <a:buChar char="•"/>
            </a:pPr>
            <a:r>
              <a:rPr lang="en-US" sz="2800">
                <a:solidFill>
                  <a:schemeClr val="dk1"/>
                </a:solidFill>
                <a:latin typeface="Georgia"/>
                <a:ea typeface="Georgia"/>
                <a:cs typeface="Georgia"/>
                <a:sym typeface="Georgia"/>
              </a:rPr>
              <a:t>88% of the clients who were refused by bank for loan earlier have now turned into a repaying client. Hence documenting the reason for rejection could mitigate the business loss and these clients could be contacted for further loans.</a:t>
            </a:r>
            <a:endParaRPr i="0" sz="2800">
              <a:solidFill>
                <a:schemeClr val="dk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2022-10-20T13:38:25Z</dcterms:created>
  <dc:creator>SARAT</dc:creator>
</cp:coreProperties>
</file>